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8" r:id="rId2"/>
    <p:sldId id="259" r:id="rId3"/>
    <p:sldId id="274" r:id="rId4"/>
    <p:sldId id="273" r:id="rId5"/>
    <p:sldId id="262" r:id="rId6"/>
    <p:sldId id="263" r:id="rId7"/>
    <p:sldId id="266" r:id="rId8"/>
    <p:sldId id="265" r:id="rId9"/>
    <p:sldId id="269" r:id="rId10"/>
    <p:sldId id="267" r:id="rId11"/>
    <p:sldId id="270" r:id="rId12"/>
    <p:sldId id="271" r:id="rId13"/>
    <p:sldId id="272" r:id="rId14"/>
    <p:sldId id="261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0E941-A07E-4ED8-A6CA-38AFABEE67A6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1FD6-D94B-4FAA-B7D9-8F78E8309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16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44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28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97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65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7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03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37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73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05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38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5F4E-5036-4316-97CA-E21CCCE85352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09DFD-4EB4-4C27-9E2B-DD751A4FBB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1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37612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0" y="1"/>
            <a:ext cx="9144000" cy="93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718323" y="323897"/>
            <a:ext cx="8013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Wykonanie dokumentacji projektowej do etapu Koncepcji Programowej dla przełożenie drogi krajowej nr 73 umożliwiające połączenie autostrady A-4 (węzeł „Tarnów-Północ”) z drogą krajową nr 94 (węzeł „Lwowska”).</a:t>
            </a:r>
          </a:p>
          <a:p>
            <a:pPr algn="ctr"/>
            <a:endParaRPr lang="pl-PL" sz="2400" b="1" dirty="0">
              <a:solidFill>
                <a:schemeClr val="bg1"/>
              </a:solidFill>
            </a:endParaRPr>
          </a:p>
          <a:p>
            <a:pPr algn="ctr"/>
            <a:endParaRPr lang="pl-PL" sz="2400" b="1" dirty="0">
              <a:solidFill>
                <a:schemeClr val="bg1"/>
              </a:solidFill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KONSULTACJE SPOŁECZNE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33215"/>
              </p:ext>
            </p:extLst>
          </p:nvPr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C9742BD7-6D19-430D-BF03-EBF9AE74CDE1}"/>
              </a:ext>
            </a:extLst>
          </p:cNvPr>
          <p:cNvSpPr/>
          <p:nvPr/>
        </p:nvSpPr>
        <p:spPr>
          <a:xfrm>
            <a:off x="2828528" y="5937356"/>
            <a:ext cx="379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Kraków/Ruda Śląska, 07.05.2020r.</a:t>
            </a:r>
            <a:endParaRPr lang="pl-PL" sz="20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A42E498-D06C-4346-A52E-843BABA3B22F}"/>
              </a:ext>
            </a:extLst>
          </p:cNvPr>
          <p:cNvSpPr/>
          <p:nvPr/>
        </p:nvSpPr>
        <p:spPr>
          <a:xfrm>
            <a:off x="223616" y="4544730"/>
            <a:ext cx="4572000" cy="10669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44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</a:rPr>
              <a:t>Generalna Dyrekcja </a:t>
            </a:r>
          </a:p>
          <a:p>
            <a:pPr>
              <a:spcBef>
                <a:spcPts val="244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</a:rPr>
              <a:t>Dróg Krajowych i Autostrad</a:t>
            </a:r>
          </a:p>
          <a:p>
            <a:pPr>
              <a:spcBef>
                <a:spcPts val="244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</a:rPr>
              <a:t>Oddział w Warszawie</a:t>
            </a:r>
          </a:p>
        </p:txBody>
      </p:sp>
      <p:pic>
        <p:nvPicPr>
          <p:cNvPr id="10" name="Obraz 2">
            <a:extLst>
              <a:ext uri="{FF2B5EF4-FFF2-40B4-BE49-F238E27FC236}">
                <a16:creationId xmlns:a16="http://schemas.microsoft.com/office/drawing/2014/main" id="{6F4A22AC-B66A-4B9B-8D35-95BAD7848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5" y="4185611"/>
            <a:ext cx="1651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A681C6B8-CEFA-4CFA-A063-355D86125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79" y="3705107"/>
            <a:ext cx="1752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bg1"/>
                </a:solidFill>
              </a:rPr>
              <a:t>Zamawiający:</a:t>
            </a:r>
            <a:r>
              <a:rPr kumimoji="0" lang="pl-PL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E9E83837-E4C6-4DD5-BD0D-87BCF8CD0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17" y="3678164"/>
            <a:ext cx="259539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bg1"/>
                </a:solidFill>
              </a:rPr>
              <a:t>Jednostka projektowa:</a:t>
            </a:r>
          </a:p>
          <a:p>
            <a:pPr>
              <a:defRPr/>
            </a:pPr>
            <a:r>
              <a:rPr kumimoji="0" lang="pl-PL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7D631A8-F391-4BCE-9719-F6AF461855C9}"/>
              </a:ext>
            </a:extLst>
          </p:cNvPr>
          <p:cNvSpPr/>
          <p:nvPr/>
        </p:nvSpPr>
        <p:spPr>
          <a:xfrm>
            <a:off x="5293817" y="45652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err="1">
                <a:solidFill>
                  <a:schemeClr val="bg1"/>
                </a:solidFill>
              </a:rPr>
              <a:t>Ayesa</a:t>
            </a:r>
            <a:r>
              <a:rPr lang="pl-PL" sz="2000" b="1" dirty="0">
                <a:solidFill>
                  <a:schemeClr val="bg1"/>
                </a:solidFill>
              </a:rPr>
              <a:t> </a:t>
            </a:r>
            <a:r>
              <a:rPr lang="pl-PL" sz="2000" b="1" dirty="0" err="1">
                <a:solidFill>
                  <a:schemeClr val="bg1"/>
                </a:solidFill>
              </a:rPr>
              <a:t>Ingenieria</a:t>
            </a:r>
            <a:r>
              <a:rPr lang="pl-PL" sz="2000" b="1" dirty="0">
                <a:solidFill>
                  <a:schemeClr val="bg1"/>
                </a:solidFill>
              </a:rPr>
              <a:t> y </a:t>
            </a:r>
            <a:r>
              <a:rPr lang="pl-PL" sz="2000" b="1" dirty="0" err="1">
                <a:solidFill>
                  <a:schemeClr val="bg1"/>
                </a:solidFill>
              </a:rPr>
              <a:t>Arquitectura</a:t>
            </a:r>
            <a:r>
              <a:rPr lang="pl-PL" sz="2000" b="1" dirty="0">
                <a:solidFill>
                  <a:schemeClr val="bg1"/>
                </a:solidFill>
              </a:rPr>
              <a:t> S.A. Spółka Akcyjna Oddział w Polsce</a:t>
            </a:r>
          </a:p>
          <a:p>
            <a:r>
              <a:rPr lang="pl-PL" sz="2000" b="1" dirty="0">
                <a:solidFill>
                  <a:schemeClr val="bg1"/>
                </a:solidFill>
              </a:rPr>
              <a:t>ul. Szyb Walenty 26A</a:t>
            </a:r>
          </a:p>
          <a:p>
            <a:r>
              <a:rPr lang="pl-PL" sz="2000" b="1" dirty="0">
                <a:solidFill>
                  <a:schemeClr val="bg1"/>
                </a:solidFill>
              </a:rPr>
              <a:t>41-700 Ruda Śląska</a:t>
            </a:r>
          </a:p>
        </p:txBody>
      </p:sp>
      <p:pic>
        <p:nvPicPr>
          <p:cNvPr id="1045" name="Obraz 3">
            <a:extLst>
              <a:ext uri="{FF2B5EF4-FFF2-40B4-BE49-F238E27FC236}">
                <a16:creationId xmlns:a16="http://schemas.microsoft.com/office/drawing/2014/main" id="{68EF8291-7B4C-4A5A-B951-2C12E271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91" y="4185611"/>
            <a:ext cx="1801618" cy="28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41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628650" y="135770"/>
            <a:ext cx="756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 Wariant II – Lokalizacja nr 3 – km 2+800</a:t>
            </a:r>
            <a:endParaRPr lang="pl-PL" sz="16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37984494-9CCF-4073-99B3-8FD9E39C4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4697"/>
            <a:ext cx="9144000" cy="57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6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628650" y="135770"/>
            <a:ext cx="756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   Profil podłużny Wariant I – ul. Wilcza km 0+400 – 1+200 </a:t>
            </a:r>
            <a:endParaRPr lang="pl-PL" sz="16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0E9A6D86-6B63-4E46-8206-9985FD70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46875"/>
            <a:ext cx="9144000" cy="396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5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628650" y="135770"/>
            <a:ext cx="756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   Profil podłużny Wariant II – ul. Wilcza km 0+400 – 1+200 </a:t>
            </a:r>
            <a:endParaRPr lang="pl-PL" sz="16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63DF6666-E2D7-4472-8899-684564B96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37512"/>
            <a:ext cx="9144000" cy="35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8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628650" y="135770"/>
            <a:ext cx="756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   Profil podłużny w rejonie linii kolejowej km 3+000</a:t>
            </a:r>
            <a:endParaRPr lang="pl-PL" sz="16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85B05DAE-7F3A-4F02-B12B-D426E0FB4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74578"/>
            <a:ext cx="9144000" cy="45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4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37545"/>
              </p:ext>
            </p:extLst>
          </p:nvPr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CorelDRAW" r:id="rId3" imgW="5154677" imgH="542587" progId="CorelDraw.Graphic.16">
                  <p:embed/>
                </p:oleObj>
              </mc:Choice>
              <mc:Fallback>
                <p:oleObj name="CorelDRAW" r:id="rId3" imgW="5154677" imgH="542587" progId="CorelDraw.Graphic.16">
                  <p:embed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111814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pl-PL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pl-PL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pl-PL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ea typeface="Verdana" panose="020B0604030504040204" pitchFamily="34" charset="0"/>
                <a:cs typeface="Verdana" panose="020B0604030504040204" pitchFamily="34" charset="0"/>
              </a:rPr>
              <a:t>DZIĘKUJĘ ZA UWAGĘ</a:t>
            </a:r>
            <a:endParaRPr lang="pl-PL" b="1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pl-PL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580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628650" y="135770"/>
            <a:ext cx="7886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   LOKALIZACJA INWESTYCJI</a:t>
            </a:r>
          </a:p>
          <a:p>
            <a:pPr algn="ctr"/>
            <a:r>
              <a:rPr lang="pl-PL" sz="1500" dirty="0"/>
              <a:t>                            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127"/>
              </p:ext>
            </p:extLst>
          </p:nvPr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FA809763-CBD9-4801-BFAC-F627BC612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1526"/>
            <a:ext cx="9144000" cy="509316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F0A5212-D1AA-4588-B63B-E4864C373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271375"/>
            <a:ext cx="2972688" cy="25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628650" y="135770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l-PL" b="1" dirty="0"/>
              <a:t>PODSTAWOWE PARAMETRY TECHNICZNE PROJEKTOWANYCH DRÓG</a:t>
            </a:r>
            <a:endParaRPr lang="pl-PL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C6364E0C-13CE-4019-81EF-CD88A28EEFF4}"/>
              </a:ext>
            </a:extLst>
          </p:cNvPr>
          <p:cNvSpPr txBox="1"/>
          <p:nvPr/>
        </p:nvSpPr>
        <p:spPr>
          <a:xfrm>
            <a:off x="109931" y="558986"/>
            <a:ext cx="54519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/>
              <a:t>Droga krajowa nr 73:</a:t>
            </a:r>
            <a:endParaRPr lang="pl-PL" sz="1600" dirty="0"/>
          </a:p>
          <a:p>
            <a:pPr lvl="0"/>
            <a:r>
              <a:rPr lang="pl-PL" sz="1600" dirty="0"/>
              <a:t>Kategoria drogi:				krajowa,</a:t>
            </a:r>
          </a:p>
          <a:p>
            <a:pPr lvl="0"/>
            <a:r>
              <a:rPr lang="pl-PL" sz="1600" dirty="0"/>
              <a:t>Klasa techniczna drogi:		GP,</a:t>
            </a:r>
          </a:p>
          <a:p>
            <a:pPr lvl="0"/>
            <a:r>
              <a:rPr lang="pl-PL" sz="1600" dirty="0"/>
              <a:t>Przekrój:					dwujezdniowy,</a:t>
            </a:r>
          </a:p>
          <a:p>
            <a:pPr lvl="0"/>
            <a:r>
              <a:rPr lang="pl-PL" sz="1600" dirty="0"/>
              <a:t>Ilość pasów ruchu/ilość jezdni 	2/2,</a:t>
            </a:r>
          </a:p>
          <a:p>
            <a:pPr lvl="0"/>
            <a:r>
              <a:rPr lang="pl-PL" sz="1600" dirty="0"/>
              <a:t>Szerokość pasów ruchu:		3,5 m,</a:t>
            </a:r>
          </a:p>
          <a:p>
            <a:pPr lvl="0"/>
            <a:r>
              <a:rPr lang="pl-PL" sz="1600" dirty="0"/>
              <a:t>Szerokość jezdni:			8,0 m</a:t>
            </a:r>
          </a:p>
          <a:p>
            <a:pPr lvl="0"/>
            <a:r>
              <a:rPr lang="pl-PL" sz="1600" dirty="0"/>
              <a:t>Szerokość poboczy:			1,5 m,</a:t>
            </a:r>
          </a:p>
          <a:p>
            <a:pPr lvl="0"/>
            <a:r>
              <a:rPr lang="pl-PL" sz="1600" dirty="0"/>
              <a:t>Prędkość projektowa			80 km/h,</a:t>
            </a:r>
          </a:p>
          <a:p>
            <a:pPr lvl="0"/>
            <a:r>
              <a:rPr lang="pl-PL" sz="1600" dirty="0"/>
              <a:t>Prędkość miarodajna			100 km/h,</a:t>
            </a:r>
          </a:p>
          <a:p>
            <a:pPr lvl="0"/>
            <a:r>
              <a:rPr lang="pl-PL" sz="1600" dirty="0"/>
              <a:t>Kategoria obciążenia ruchem	KR6,</a:t>
            </a:r>
          </a:p>
          <a:p>
            <a:pPr lvl="0"/>
            <a:r>
              <a:rPr lang="pl-PL" sz="1600" dirty="0"/>
              <a:t>Obciążenie nawierzchni		115 </a:t>
            </a:r>
            <a:r>
              <a:rPr lang="pl-PL" sz="1600" dirty="0" err="1"/>
              <a:t>kN</a:t>
            </a:r>
            <a:r>
              <a:rPr lang="pl-PL" sz="1600" dirty="0"/>
              <a:t>/oś,</a:t>
            </a:r>
          </a:p>
          <a:p>
            <a:pPr lvl="0"/>
            <a:endParaRPr lang="pl-PL" sz="1600" dirty="0"/>
          </a:p>
          <a:p>
            <a:r>
              <a:rPr lang="pl-PL" sz="1600" b="1" u="sng" dirty="0"/>
              <a:t>Drogi gminne:</a:t>
            </a:r>
            <a:endParaRPr lang="pl-PL" sz="1600" dirty="0"/>
          </a:p>
          <a:p>
            <a:pPr lvl="0"/>
            <a:r>
              <a:rPr lang="pl-PL" sz="1600" dirty="0"/>
              <a:t>Kategoria drogi:				wewnętrzna /gminna,</a:t>
            </a:r>
          </a:p>
          <a:p>
            <a:pPr lvl="0"/>
            <a:r>
              <a:rPr lang="pl-PL" sz="1600" dirty="0"/>
              <a:t>Klasa techniczna drogi:		L,</a:t>
            </a:r>
          </a:p>
          <a:p>
            <a:pPr lvl="0"/>
            <a:r>
              <a:rPr lang="pl-PL" sz="1600" dirty="0"/>
              <a:t>Przekrój:					jednojezdniowy,</a:t>
            </a:r>
          </a:p>
          <a:p>
            <a:pPr lvl="0"/>
            <a:r>
              <a:rPr lang="pl-PL" sz="1600" dirty="0"/>
              <a:t>Ilość pasów ruchu/ilość jezdni 	2/1,</a:t>
            </a:r>
          </a:p>
          <a:p>
            <a:pPr lvl="0"/>
            <a:r>
              <a:rPr lang="pl-PL" sz="1600" dirty="0"/>
              <a:t>Szerokość jezdni:			3,5 m</a:t>
            </a:r>
          </a:p>
          <a:p>
            <a:pPr lvl="0"/>
            <a:r>
              <a:rPr lang="pl-PL" sz="1600" dirty="0"/>
              <a:t>Szerokość poboczy:			0,75 m,</a:t>
            </a:r>
          </a:p>
          <a:p>
            <a:pPr lvl="0"/>
            <a:r>
              <a:rPr lang="pl-PL" sz="1600" dirty="0"/>
              <a:t>Prędkość projektowa			30 km/h </a:t>
            </a:r>
          </a:p>
          <a:p>
            <a:pPr lvl="0"/>
            <a:r>
              <a:rPr lang="pl-PL" sz="1600" dirty="0"/>
              <a:t>Kategoria obciążenia ruchem	KR2,</a:t>
            </a:r>
          </a:p>
          <a:p>
            <a:pPr lvl="0"/>
            <a:r>
              <a:rPr lang="pl-PL" sz="1600" dirty="0"/>
              <a:t>Obciążenie nawierzchni		100 </a:t>
            </a:r>
            <a:r>
              <a:rPr lang="pl-PL" sz="1600" dirty="0" err="1"/>
              <a:t>kN</a:t>
            </a:r>
            <a:r>
              <a:rPr lang="pl-PL" sz="1600" dirty="0"/>
              <a:t>/oś,</a:t>
            </a:r>
          </a:p>
          <a:p>
            <a:pPr lvl="0"/>
            <a:endParaRPr lang="pl-PL" sz="16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78C9536-A4D8-400F-9C8E-F7A347A6B649}"/>
              </a:ext>
            </a:extLst>
          </p:cNvPr>
          <p:cNvSpPr txBox="1"/>
          <p:nvPr/>
        </p:nvSpPr>
        <p:spPr>
          <a:xfrm>
            <a:off x="4985333" y="2394634"/>
            <a:ext cx="4393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/>
              <a:t>Dodatkowe jezdnie:</a:t>
            </a:r>
            <a:endParaRPr lang="pl-PL" sz="1600" dirty="0"/>
          </a:p>
          <a:p>
            <a:pPr lvl="0"/>
            <a:r>
              <a:rPr lang="pl-PL" sz="1600" dirty="0"/>
              <a:t>Klasa techniczna drogi:		D,</a:t>
            </a:r>
          </a:p>
          <a:p>
            <a:pPr lvl="0"/>
            <a:r>
              <a:rPr lang="pl-PL" sz="1600" dirty="0"/>
              <a:t>Przekrój:					jednojezdniowy</a:t>
            </a:r>
          </a:p>
          <a:p>
            <a:pPr lvl="0"/>
            <a:r>
              <a:rPr lang="pl-PL" sz="1600" dirty="0"/>
              <a:t>Ilość pasów ruchu/ilość jezdni	1/1,</a:t>
            </a:r>
          </a:p>
          <a:p>
            <a:pPr lvl="0"/>
            <a:r>
              <a:rPr lang="pl-PL" sz="1600" dirty="0"/>
              <a:t>Szerokość jezdni:			3,5 m (do 6,0)</a:t>
            </a:r>
          </a:p>
          <a:p>
            <a:pPr lvl="0"/>
            <a:r>
              <a:rPr lang="pl-PL" sz="1600" dirty="0"/>
              <a:t>Szerokość pasów ruchu:		3,5 m,</a:t>
            </a:r>
          </a:p>
          <a:p>
            <a:pPr lvl="0"/>
            <a:r>
              <a:rPr lang="pl-PL" sz="1600" dirty="0"/>
              <a:t>Szerokość poboczy:			0,75 m,</a:t>
            </a:r>
          </a:p>
          <a:p>
            <a:pPr lvl="0"/>
            <a:r>
              <a:rPr lang="pl-PL" sz="1600" dirty="0"/>
              <a:t>Prędkość projektowa			30 km/h</a:t>
            </a:r>
          </a:p>
          <a:p>
            <a:pPr lvl="0"/>
            <a:r>
              <a:rPr lang="pl-PL" sz="1600" dirty="0"/>
              <a:t>Kategoria obciążenia ruchem	KR1,</a:t>
            </a:r>
          </a:p>
          <a:p>
            <a:pPr lvl="0"/>
            <a:r>
              <a:rPr lang="pl-PL" sz="1600" dirty="0"/>
              <a:t>Obciążenie nawierzchni		80 </a:t>
            </a:r>
            <a:r>
              <a:rPr lang="pl-PL" sz="1600" dirty="0" err="1"/>
              <a:t>kN</a:t>
            </a:r>
            <a:r>
              <a:rPr lang="pl-PL" sz="1600" dirty="0"/>
              <a:t>/oś,</a:t>
            </a:r>
          </a:p>
          <a:p>
            <a:pPr lvl="0"/>
            <a:endParaRPr lang="pl-PL" sz="1600" dirty="0"/>
          </a:p>
          <a:p>
            <a:pPr lvl="0"/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537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628650" y="135770"/>
            <a:ext cx="788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   Wariant I – Lokalizacja nr 1 – km 0+000 ul. Wilcza</a:t>
            </a:r>
            <a:r>
              <a:rPr lang="pl-PL" sz="1600" dirty="0"/>
              <a:t>                            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A614429C-4908-46D3-A0DC-A78EAD66B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87" y="472391"/>
            <a:ext cx="7264866" cy="590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2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618414" y="134934"/>
            <a:ext cx="788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 Wariant II – Lokalizacja nr 1 – km 0+000 ul. Wilcza</a:t>
            </a:r>
            <a:r>
              <a:rPr lang="pl-PL" sz="1600" dirty="0"/>
              <a:t>                            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4F801E4F-70EF-4D38-99F5-9F5584A94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95" y="537818"/>
            <a:ext cx="7810150" cy="57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6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588596" y="112645"/>
            <a:ext cx="788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 Wariant III – Lokalizacja nr 1 – km 0+000 ul. Wilcza</a:t>
            </a:r>
            <a:r>
              <a:rPr lang="pl-PL" sz="1600" dirty="0"/>
              <a:t>                            </a:t>
            </a:r>
            <a:endParaRPr lang="pl-PL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250551BE-AD1B-48AC-9BBE-7E718055D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1804"/>
            <a:ext cx="9144000" cy="58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3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628650" y="135770"/>
            <a:ext cx="756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   Wariant I – Lokalizacja nr 2 – km 0+970 ul. Wilcza</a:t>
            </a:r>
            <a:endParaRPr lang="pl-PL" sz="16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032FF95B-ABC4-4815-AF41-2C239785D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387" y="512819"/>
            <a:ext cx="7078754" cy="58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6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628650" y="135770"/>
            <a:ext cx="756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 Wariant II – Lokalizacja nr 2 – km 0+970 ul. Wilcza</a:t>
            </a:r>
            <a:endParaRPr lang="pl-PL" sz="16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B4070DFF-B1AE-4FC8-83FC-89205002E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879" y="480374"/>
            <a:ext cx="6384242" cy="58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6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18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pole tekstowe 5"/>
          <p:cNvSpPr txBox="1"/>
          <p:nvPr/>
        </p:nvSpPr>
        <p:spPr>
          <a:xfrm>
            <a:off x="586705" y="176122"/>
            <a:ext cx="756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   Wariant I – Lokalizacja nr 3 – km 2+800</a:t>
            </a:r>
            <a:endParaRPr lang="pl-PL" sz="16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-20472" y="5893081"/>
          <a:ext cx="9164472" cy="9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orelDRAW" r:id="rId4" imgW="5154677" imgH="542587" progId="CorelDraw.Graphic.16">
                  <p:embed/>
                </p:oleObj>
              </mc:Choice>
              <mc:Fallback>
                <p:oleObj name="CorelDRAW" r:id="rId4" imgW="5154677" imgH="542587" progId="CorelDraw.Graphic.16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472" y="5893081"/>
                        <a:ext cx="9164472" cy="9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28BF9EE7-0D5B-4142-B1A8-A6C568262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74322"/>
            <a:ext cx="9144000" cy="55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61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473</Words>
  <Application>Microsoft Office PowerPoint</Application>
  <PresentationFormat>Pokaz na ekranie (4:3)</PresentationFormat>
  <Paragraphs>66</Paragraphs>
  <Slides>14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Panasiuk Małgorzata</dc:creator>
  <cp:lastModifiedBy>Damian Miciak</cp:lastModifiedBy>
  <cp:revision>39</cp:revision>
  <cp:lastPrinted>2019-02-01T08:53:30Z</cp:lastPrinted>
  <dcterms:created xsi:type="dcterms:W3CDTF">2016-10-25T09:46:09Z</dcterms:created>
  <dcterms:modified xsi:type="dcterms:W3CDTF">2020-05-06T05:00:10Z</dcterms:modified>
</cp:coreProperties>
</file>