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57" r:id="rId7"/>
    <p:sldId id="263" r:id="rId8"/>
    <p:sldId id="264" r:id="rId9"/>
    <p:sldId id="259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55858218251652E-2"/>
          <c:y val="0"/>
          <c:w val="0.88777811022135078"/>
          <c:h val="0.724919229404618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2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PRZETWÓRSTWO</c:v>
                </c:pt>
                <c:pt idx="1">
                  <c:v>BUDOWNICTWO</c:v>
                </c:pt>
                <c:pt idx="2">
                  <c:v>HANDEL</c:v>
                </c:pt>
                <c:pt idx="3">
                  <c:v>GASTRONOMIA</c:v>
                </c:pt>
                <c:pt idx="4">
                  <c:v>TRANSPORT</c:v>
                </c:pt>
                <c:pt idx="5">
                  <c:v>ADMINISTRACJA</c:v>
                </c:pt>
                <c:pt idx="6">
                  <c:v>NAUKA</c:v>
                </c:pt>
                <c:pt idx="7">
                  <c:v>ZDROWIE</c:v>
                </c:pt>
                <c:pt idx="8">
                  <c:v>NIERUCHOMOŚCI</c:v>
                </c:pt>
                <c:pt idx="9">
                  <c:v>KULTURA</c:v>
                </c:pt>
                <c:pt idx="10">
                  <c:v>EDUKACJA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598</c:v>
                </c:pt>
                <c:pt idx="1">
                  <c:v>116</c:v>
                </c:pt>
                <c:pt idx="2">
                  <c:v>111</c:v>
                </c:pt>
                <c:pt idx="3">
                  <c:v>43</c:v>
                </c:pt>
                <c:pt idx="4">
                  <c:v>36</c:v>
                </c:pt>
                <c:pt idx="5">
                  <c:v>33</c:v>
                </c:pt>
                <c:pt idx="6">
                  <c:v>24</c:v>
                </c:pt>
                <c:pt idx="7">
                  <c:v>21</c:v>
                </c:pt>
                <c:pt idx="8">
                  <c:v>18</c:v>
                </c:pt>
                <c:pt idx="9">
                  <c:v>13</c:v>
                </c:pt>
                <c:pt idx="10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74240"/>
        <c:axId val="138475776"/>
      </c:barChart>
      <c:catAx>
        <c:axId val="138474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 baseline="0">
                <a:solidFill>
                  <a:schemeClr val="tx2"/>
                </a:solidFill>
              </a:defRPr>
            </a:pPr>
            <a:endParaRPr lang="pl-PL"/>
          </a:p>
        </c:txPr>
        <c:crossAx val="138475776"/>
        <c:crosses val="autoZero"/>
        <c:auto val="1"/>
        <c:lblAlgn val="ctr"/>
        <c:lblOffset val="100"/>
        <c:noMultiLvlLbl val="0"/>
      </c:catAx>
      <c:valAx>
        <c:axId val="138475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8474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2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6"/>
                <c:pt idx="0">
                  <c:v>ŚLĄSKIE</c:v>
                </c:pt>
                <c:pt idx="1">
                  <c:v>WIELKOPOLSKIE</c:v>
                </c:pt>
                <c:pt idx="2">
                  <c:v>DOLNOŚLĄSKIE</c:v>
                </c:pt>
                <c:pt idx="3">
                  <c:v>POMORSKIE</c:v>
                </c:pt>
                <c:pt idx="4">
                  <c:v>MAŁOPOLSKIE</c:v>
                </c:pt>
                <c:pt idx="5">
                  <c:v>MAZOWIECKIE</c:v>
                </c:pt>
                <c:pt idx="6">
                  <c:v>ŁÓDZKIE</c:v>
                </c:pt>
                <c:pt idx="7">
                  <c:v>PODKARPACKIE</c:v>
                </c:pt>
                <c:pt idx="8">
                  <c:v>KUJAWSKO-POMORSKIE</c:v>
                </c:pt>
                <c:pt idx="9">
                  <c:v>ZACHODNIOPOMORSKIE</c:v>
                </c:pt>
                <c:pt idx="10">
                  <c:v>OPOLSKIE</c:v>
                </c:pt>
                <c:pt idx="11">
                  <c:v>LUBUSKIE</c:v>
                </c:pt>
                <c:pt idx="12">
                  <c:v>ŚWIĘTOKRZYSKIE</c:v>
                </c:pt>
                <c:pt idx="13">
                  <c:v>LUBELSKIE </c:v>
                </c:pt>
                <c:pt idx="14">
                  <c:v>WARMIŃSKO-MAZURSKIE</c:v>
                </c:pt>
                <c:pt idx="15">
                  <c:v>PODLASKIE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144</c:v>
                </c:pt>
                <c:pt idx="1">
                  <c:v>122</c:v>
                </c:pt>
                <c:pt idx="2">
                  <c:v>105</c:v>
                </c:pt>
                <c:pt idx="3">
                  <c:v>88</c:v>
                </c:pt>
                <c:pt idx="4">
                  <c:v>87</c:v>
                </c:pt>
                <c:pt idx="5">
                  <c:v>82</c:v>
                </c:pt>
                <c:pt idx="6">
                  <c:v>61</c:v>
                </c:pt>
                <c:pt idx="7">
                  <c:v>53</c:v>
                </c:pt>
                <c:pt idx="8">
                  <c:v>52</c:v>
                </c:pt>
                <c:pt idx="9">
                  <c:v>49</c:v>
                </c:pt>
                <c:pt idx="10">
                  <c:v>47</c:v>
                </c:pt>
                <c:pt idx="11">
                  <c:v>41</c:v>
                </c:pt>
                <c:pt idx="12">
                  <c:v>40</c:v>
                </c:pt>
                <c:pt idx="13">
                  <c:v>38</c:v>
                </c:pt>
                <c:pt idx="14">
                  <c:v>35</c:v>
                </c:pt>
                <c:pt idx="15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013888"/>
        <c:axId val="138425088"/>
      </c:barChart>
      <c:catAx>
        <c:axId val="137013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>
                <a:solidFill>
                  <a:schemeClr val="tx2"/>
                </a:solidFill>
              </a:defRPr>
            </a:pPr>
            <a:endParaRPr lang="pl-PL"/>
          </a:p>
        </c:txPr>
        <c:crossAx val="138425088"/>
        <c:crosses val="autoZero"/>
        <c:auto val="1"/>
        <c:lblAlgn val="ctr"/>
        <c:lblOffset val="100"/>
        <c:noMultiLvlLbl val="0"/>
      </c:catAx>
      <c:valAx>
        <c:axId val="138425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7013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65558281312089"/>
          <c:y val="0"/>
          <c:w val="0.85568382792302355"/>
          <c:h val="0.768888236166402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12 MIESIĘCY</c:v>
                </c:pt>
                <c:pt idx="1">
                  <c:v>6 MIESIĘCY</c:v>
                </c:pt>
                <c:pt idx="2">
                  <c:v>RÓŻNE</c:v>
                </c:pt>
                <c:pt idx="3">
                  <c:v>8 MIESIĘCY</c:v>
                </c:pt>
                <c:pt idx="4">
                  <c:v>11 MIESIĘCY</c:v>
                </c:pt>
                <c:pt idx="5">
                  <c:v>3 MIESIĘCY</c:v>
                </c:pt>
                <c:pt idx="6">
                  <c:v>9 MIESIĘCY</c:v>
                </c:pt>
                <c:pt idx="7">
                  <c:v>4 MIESIĘCY</c:v>
                </c:pt>
                <c:pt idx="8">
                  <c:v>10 MIESIĘCY</c:v>
                </c:pt>
                <c:pt idx="9">
                  <c:v>7 MIESIĘCY</c:v>
                </c:pt>
                <c:pt idx="10">
                  <c:v>5 MIESIĘCY</c:v>
                </c:pt>
                <c:pt idx="11">
                  <c:v>2 MIESIĘCY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741</c:v>
                </c:pt>
                <c:pt idx="1">
                  <c:v>121</c:v>
                </c:pt>
                <c:pt idx="2">
                  <c:v>43</c:v>
                </c:pt>
                <c:pt idx="3">
                  <c:v>29</c:v>
                </c:pt>
                <c:pt idx="4">
                  <c:v>27</c:v>
                </c:pt>
                <c:pt idx="5">
                  <c:v>25</c:v>
                </c:pt>
                <c:pt idx="6">
                  <c:v>24</c:v>
                </c:pt>
                <c:pt idx="7">
                  <c:v>20</c:v>
                </c:pt>
                <c:pt idx="8">
                  <c:v>17</c:v>
                </c:pt>
                <c:pt idx="9">
                  <c:v>16</c:v>
                </c:pt>
                <c:pt idx="10">
                  <c:v>9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439680"/>
        <c:axId val="144963840"/>
      </c:barChart>
      <c:valAx>
        <c:axId val="1449638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0439680"/>
        <c:crosses val="autoZero"/>
        <c:crossBetween val="between"/>
      </c:valAx>
      <c:catAx>
        <c:axId val="90439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pl-PL"/>
          </a:p>
        </c:txPr>
        <c:crossAx val="144963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966A1-FCDA-4F79-8A98-6A9D45A4F934}" type="doc">
      <dgm:prSet loTypeId="urn:microsoft.com/office/officeart/2005/8/layout/vList2" loCatId="list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5C55E632-DF0A-4EA3-AD15-3F128C9418BE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44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4400" b="1" dirty="0" smtClean="0">
              <a:solidFill>
                <a:schemeClr val="accent1">
                  <a:lumMod val="75000"/>
                </a:schemeClr>
              </a:solidFill>
            </a:rPr>
            <a:t>768</a:t>
          </a:r>
          <a:r>
            <a:rPr lang="pl-PL" sz="1800" dirty="0" smtClean="0">
              <a:solidFill>
                <a:schemeClr val="accent1">
                  <a:lumMod val="75000"/>
                </a:schemeClr>
              </a:solidFill>
            </a:rPr>
            <a:t> FIRM</a:t>
          </a:r>
          <a:br>
            <a:rPr lang="pl-PL" sz="18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8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1600" dirty="0" smtClean="0">
              <a:solidFill>
                <a:schemeClr val="accent1">
                  <a:lumMod val="75000"/>
                </a:schemeClr>
              </a:solidFill>
            </a:rPr>
            <a:t>ZATRUDNIAJĄCYCH </a:t>
          </a:r>
          <a:br>
            <a:rPr lang="pl-PL" sz="16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600" dirty="0" smtClean="0">
              <a:solidFill>
                <a:schemeClr val="accent1">
                  <a:lumMod val="75000"/>
                </a:schemeClr>
              </a:solidFill>
            </a:rPr>
            <a:t>  &gt;50 PRACOWNIKÓW</a:t>
          </a:r>
          <a:endParaRPr lang="pl-PL" sz="1600" dirty="0">
            <a:solidFill>
              <a:schemeClr val="accent1">
                <a:lumMod val="75000"/>
              </a:schemeClr>
            </a:solidFill>
          </a:endParaRPr>
        </a:p>
      </dgm:t>
    </dgm:pt>
    <dgm:pt modelId="{1F5D8E91-553A-4F66-9C38-19D2A974F1E7}" type="parTrans" cxnId="{E1419CB6-68C9-4082-A8BC-FC873984626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B43FB5CE-315C-4763-AA6E-A23D14209D1E}" type="sibTrans" cxnId="{E1419CB6-68C9-4082-A8BC-FC873984626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7F376356-ADD8-4A87-8D6E-02B5DF9D526D}">
      <dgm:prSet phldrT="[Tekst]" custT="1"/>
      <dgm:spPr/>
      <dgm:t>
        <a:bodyPr/>
        <a:lstStyle/>
        <a:p>
          <a:pPr algn="ctr"/>
          <a:endParaRPr lang="pl-PL" sz="2000" b="1" dirty="0">
            <a:solidFill>
              <a:schemeClr val="bg1"/>
            </a:solidFill>
          </a:endParaRPr>
        </a:p>
      </dgm:t>
    </dgm:pt>
    <dgm:pt modelId="{0B8E72A7-4FFD-4134-A326-1AD4E2E6C11E}" type="parTrans" cxnId="{7D725DC2-8355-481F-AA29-92F9EEF5F2DF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29A0F623-BD9E-4B52-BDBA-148968F275E9}" type="sibTrans" cxnId="{7D725DC2-8355-481F-AA29-92F9EEF5F2DF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0B601AB-E0C7-4930-B4AD-5E35924F0CCF}" type="pres">
      <dgm:prSet presAssocID="{BFB966A1-FCDA-4F79-8A98-6A9D45A4F9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651C251-3FE3-4008-A60E-189A1269E859}" type="pres">
      <dgm:prSet presAssocID="{5C55E632-DF0A-4EA3-AD15-3F128C9418BE}" presName="parentText" presStyleLbl="node1" presStyleIdx="0" presStyleCnt="1" custLinFactX="100000" custLinFactY="46696" custLinFactNeighborX="12213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E4F735-79F0-43FB-818F-F227D57114FA}" type="pres">
      <dgm:prSet presAssocID="{5C55E632-DF0A-4EA3-AD15-3F128C9418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550CBD2-E446-44C2-8539-49205EC6AE2F}" type="presOf" srcId="{7F376356-ADD8-4A87-8D6E-02B5DF9D526D}" destId="{44E4F735-79F0-43FB-818F-F227D57114FA}" srcOrd="0" destOrd="0" presId="urn:microsoft.com/office/officeart/2005/8/layout/vList2"/>
    <dgm:cxn modelId="{7D725DC2-8355-481F-AA29-92F9EEF5F2DF}" srcId="{5C55E632-DF0A-4EA3-AD15-3F128C9418BE}" destId="{7F376356-ADD8-4A87-8D6E-02B5DF9D526D}" srcOrd="0" destOrd="0" parTransId="{0B8E72A7-4FFD-4134-A326-1AD4E2E6C11E}" sibTransId="{29A0F623-BD9E-4B52-BDBA-148968F275E9}"/>
    <dgm:cxn modelId="{170D33FE-9530-46C5-96AB-0392BC23DACB}" type="presOf" srcId="{BFB966A1-FCDA-4F79-8A98-6A9D45A4F934}" destId="{60B601AB-E0C7-4930-B4AD-5E35924F0CCF}" srcOrd="0" destOrd="0" presId="urn:microsoft.com/office/officeart/2005/8/layout/vList2"/>
    <dgm:cxn modelId="{75A1ABB1-241E-41EC-88C7-586C527F8281}" type="presOf" srcId="{5C55E632-DF0A-4EA3-AD15-3F128C9418BE}" destId="{D651C251-3FE3-4008-A60E-189A1269E859}" srcOrd="0" destOrd="0" presId="urn:microsoft.com/office/officeart/2005/8/layout/vList2"/>
    <dgm:cxn modelId="{E1419CB6-68C9-4082-A8BC-FC8739846265}" srcId="{BFB966A1-FCDA-4F79-8A98-6A9D45A4F934}" destId="{5C55E632-DF0A-4EA3-AD15-3F128C9418BE}" srcOrd="0" destOrd="0" parTransId="{1F5D8E91-553A-4F66-9C38-19D2A974F1E7}" sibTransId="{B43FB5CE-315C-4763-AA6E-A23D14209D1E}"/>
    <dgm:cxn modelId="{A4BF2C2B-C5FF-46FA-BA36-0B863BE7FC43}" type="presParOf" srcId="{60B601AB-E0C7-4930-B4AD-5E35924F0CCF}" destId="{D651C251-3FE3-4008-A60E-189A1269E859}" srcOrd="0" destOrd="0" presId="urn:microsoft.com/office/officeart/2005/8/layout/vList2"/>
    <dgm:cxn modelId="{E77D85A7-D3AF-4B82-BAF9-AEBC7C840833}" type="presParOf" srcId="{60B601AB-E0C7-4930-B4AD-5E35924F0CCF}" destId="{44E4F735-79F0-43FB-818F-F227D57114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B966A1-FCDA-4F79-8A98-6A9D45A4F934}" type="doc">
      <dgm:prSet loTypeId="urn:microsoft.com/office/officeart/2005/8/layout/vList2" loCatId="list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5C55E632-DF0A-4EA3-AD15-3F128C9418BE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44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4400" b="1" dirty="0" smtClean="0">
              <a:solidFill>
                <a:schemeClr val="accent1">
                  <a:lumMod val="75000"/>
                </a:schemeClr>
              </a:solidFill>
            </a:rPr>
            <a:t>109</a:t>
          </a:r>
          <a:r>
            <a:rPr lang="pl-PL" sz="1800" dirty="0" smtClean="0">
              <a:solidFill>
                <a:schemeClr val="accent1">
                  <a:lumMod val="75000"/>
                </a:schemeClr>
              </a:solidFill>
            </a:rPr>
            <a:t> FIRM</a:t>
          </a:r>
          <a:br>
            <a:rPr lang="pl-PL" sz="18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8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1600" dirty="0" smtClean="0">
              <a:solidFill>
                <a:schemeClr val="accent1">
                  <a:lumMod val="75000"/>
                </a:schemeClr>
              </a:solidFill>
            </a:rPr>
            <a:t>ZATRUDNIAJĄCYCH </a:t>
          </a:r>
          <a:br>
            <a:rPr lang="pl-PL" sz="16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600" dirty="0" smtClean="0">
              <a:solidFill>
                <a:schemeClr val="accent1">
                  <a:lumMod val="75000"/>
                </a:schemeClr>
              </a:solidFill>
            </a:rPr>
            <a:t>  1-9 PRACOWNIKÓW</a:t>
          </a:r>
          <a:endParaRPr lang="pl-PL" sz="1600" dirty="0">
            <a:solidFill>
              <a:schemeClr val="accent1">
                <a:lumMod val="75000"/>
              </a:schemeClr>
            </a:solidFill>
          </a:endParaRPr>
        </a:p>
      </dgm:t>
    </dgm:pt>
    <dgm:pt modelId="{1F5D8E91-553A-4F66-9C38-19D2A974F1E7}" type="parTrans" cxnId="{E1419CB6-68C9-4082-A8BC-FC873984626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B43FB5CE-315C-4763-AA6E-A23D14209D1E}" type="sibTrans" cxnId="{E1419CB6-68C9-4082-A8BC-FC873984626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7F376356-ADD8-4A87-8D6E-02B5DF9D526D}">
      <dgm:prSet phldrT="[Tekst]" custT="1"/>
      <dgm:spPr/>
      <dgm:t>
        <a:bodyPr/>
        <a:lstStyle/>
        <a:p>
          <a:pPr algn="ctr"/>
          <a:endParaRPr lang="pl-PL" sz="2000" b="1" dirty="0">
            <a:solidFill>
              <a:schemeClr val="bg1"/>
            </a:solidFill>
          </a:endParaRPr>
        </a:p>
      </dgm:t>
    </dgm:pt>
    <dgm:pt modelId="{0B8E72A7-4FFD-4134-A326-1AD4E2E6C11E}" type="parTrans" cxnId="{7D725DC2-8355-481F-AA29-92F9EEF5F2DF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29A0F623-BD9E-4B52-BDBA-148968F275E9}" type="sibTrans" cxnId="{7D725DC2-8355-481F-AA29-92F9EEF5F2DF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0B601AB-E0C7-4930-B4AD-5E35924F0CCF}" type="pres">
      <dgm:prSet presAssocID="{BFB966A1-FCDA-4F79-8A98-6A9D45A4F9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651C251-3FE3-4008-A60E-189A1269E859}" type="pres">
      <dgm:prSet presAssocID="{5C55E632-DF0A-4EA3-AD15-3F128C9418BE}" presName="parentText" presStyleLbl="node1" presStyleIdx="0" presStyleCnt="1" custLinFactX="-6738" custLinFactY="1107" custLinFactNeighborX="-10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E4F735-79F0-43FB-818F-F227D57114FA}" type="pres">
      <dgm:prSet presAssocID="{5C55E632-DF0A-4EA3-AD15-3F128C9418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D725DC2-8355-481F-AA29-92F9EEF5F2DF}" srcId="{5C55E632-DF0A-4EA3-AD15-3F128C9418BE}" destId="{7F376356-ADD8-4A87-8D6E-02B5DF9D526D}" srcOrd="0" destOrd="0" parTransId="{0B8E72A7-4FFD-4134-A326-1AD4E2E6C11E}" sibTransId="{29A0F623-BD9E-4B52-BDBA-148968F275E9}"/>
    <dgm:cxn modelId="{C6EC7C59-EED7-4E8E-A12E-DE0D19DA3EF2}" type="presOf" srcId="{5C55E632-DF0A-4EA3-AD15-3F128C9418BE}" destId="{D651C251-3FE3-4008-A60E-189A1269E859}" srcOrd="0" destOrd="0" presId="urn:microsoft.com/office/officeart/2005/8/layout/vList2"/>
    <dgm:cxn modelId="{AB350FC7-E19D-4512-B622-A5DD3DE5CAD2}" type="presOf" srcId="{7F376356-ADD8-4A87-8D6E-02B5DF9D526D}" destId="{44E4F735-79F0-43FB-818F-F227D57114FA}" srcOrd="0" destOrd="0" presId="urn:microsoft.com/office/officeart/2005/8/layout/vList2"/>
    <dgm:cxn modelId="{3DB0D61F-D404-4FD4-9578-657B04925579}" type="presOf" srcId="{BFB966A1-FCDA-4F79-8A98-6A9D45A4F934}" destId="{60B601AB-E0C7-4930-B4AD-5E35924F0CCF}" srcOrd="0" destOrd="0" presId="urn:microsoft.com/office/officeart/2005/8/layout/vList2"/>
    <dgm:cxn modelId="{E1419CB6-68C9-4082-A8BC-FC8739846265}" srcId="{BFB966A1-FCDA-4F79-8A98-6A9D45A4F934}" destId="{5C55E632-DF0A-4EA3-AD15-3F128C9418BE}" srcOrd="0" destOrd="0" parTransId="{1F5D8E91-553A-4F66-9C38-19D2A974F1E7}" sibTransId="{B43FB5CE-315C-4763-AA6E-A23D14209D1E}"/>
    <dgm:cxn modelId="{405091A7-8FD2-4852-B30E-E281532133E1}" type="presParOf" srcId="{60B601AB-E0C7-4930-B4AD-5E35924F0CCF}" destId="{D651C251-3FE3-4008-A60E-189A1269E859}" srcOrd="0" destOrd="0" presId="urn:microsoft.com/office/officeart/2005/8/layout/vList2"/>
    <dgm:cxn modelId="{219F378E-CC47-4904-83EE-B85A64464901}" type="presParOf" srcId="{60B601AB-E0C7-4930-B4AD-5E35924F0CCF}" destId="{44E4F735-79F0-43FB-818F-F227D57114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B966A1-FCDA-4F79-8A98-6A9D45A4F934}" type="doc">
      <dgm:prSet loTypeId="urn:microsoft.com/office/officeart/2005/8/layout/vList2" loCatId="list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5C55E632-DF0A-4EA3-AD15-3F128C9418BE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pl-PL" sz="44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4400" b="1" dirty="0" smtClean="0">
              <a:solidFill>
                <a:schemeClr val="accent1">
                  <a:lumMod val="75000"/>
                </a:schemeClr>
              </a:solidFill>
            </a:rPr>
            <a:t>198</a:t>
          </a:r>
          <a:r>
            <a:rPr lang="pl-PL" sz="1800" dirty="0" smtClean="0">
              <a:solidFill>
                <a:schemeClr val="accent1">
                  <a:lumMod val="75000"/>
                </a:schemeClr>
              </a:solidFill>
            </a:rPr>
            <a:t> FIRM</a:t>
          </a:r>
          <a:br>
            <a:rPr lang="pl-PL" sz="18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8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1600" dirty="0" smtClean="0">
              <a:solidFill>
                <a:schemeClr val="accent1">
                  <a:lumMod val="75000"/>
                </a:schemeClr>
              </a:solidFill>
            </a:rPr>
            <a:t>ZATRUDNIAJĄCYCH </a:t>
          </a:r>
          <a:br>
            <a:rPr lang="pl-PL" sz="16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600" dirty="0" smtClean="0">
              <a:solidFill>
                <a:schemeClr val="accent1">
                  <a:lumMod val="75000"/>
                </a:schemeClr>
              </a:solidFill>
            </a:rPr>
            <a:t>  10-49 PRACOWNIKÓW</a:t>
          </a:r>
          <a:endParaRPr lang="pl-PL" sz="1600" dirty="0">
            <a:solidFill>
              <a:schemeClr val="accent1">
                <a:lumMod val="75000"/>
              </a:schemeClr>
            </a:solidFill>
          </a:endParaRPr>
        </a:p>
      </dgm:t>
    </dgm:pt>
    <dgm:pt modelId="{1F5D8E91-553A-4F66-9C38-19D2A974F1E7}" type="parTrans" cxnId="{E1419CB6-68C9-4082-A8BC-FC873984626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B43FB5CE-315C-4763-AA6E-A23D14209D1E}" type="sibTrans" cxnId="{E1419CB6-68C9-4082-A8BC-FC873984626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7F376356-ADD8-4A87-8D6E-02B5DF9D526D}">
      <dgm:prSet phldrT="[Tekst]" custT="1"/>
      <dgm:spPr/>
      <dgm:t>
        <a:bodyPr/>
        <a:lstStyle/>
        <a:p>
          <a:pPr algn="ctr"/>
          <a:endParaRPr lang="pl-PL" sz="2000" b="1" dirty="0">
            <a:solidFill>
              <a:schemeClr val="bg1"/>
            </a:solidFill>
          </a:endParaRPr>
        </a:p>
      </dgm:t>
    </dgm:pt>
    <dgm:pt modelId="{0B8E72A7-4FFD-4134-A326-1AD4E2E6C11E}" type="parTrans" cxnId="{7D725DC2-8355-481F-AA29-92F9EEF5F2DF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29A0F623-BD9E-4B52-BDBA-148968F275E9}" type="sibTrans" cxnId="{7D725DC2-8355-481F-AA29-92F9EEF5F2DF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0B601AB-E0C7-4930-B4AD-5E35924F0CCF}" type="pres">
      <dgm:prSet presAssocID="{BFB966A1-FCDA-4F79-8A98-6A9D45A4F9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651C251-3FE3-4008-A60E-189A1269E859}" type="pres">
      <dgm:prSet presAssocID="{5C55E632-DF0A-4EA3-AD15-3F128C9418BE}" presName="parentText" presStyleLbl="node1" presStyleIdx="0" presStyleCnt="1" custLinFactY="100000" custLinFactNeighborX="7686" custLinFactNeighborY="13807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E4F735-79F0-43FB-818F-F227D57114FA}" type="pres">
      <dgm:prSet presAssocID="{5C55E632-DF0A-4EA3-AD15-3F128C9418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E6D95D2-BE7A-4CAB-AF29-D677A4BC75C0}" type="presOf" srcId="{7F376356-ADD8-4A87-8D6E-02B5DF9D526D}" destId="{44E4F735-79F0-43FB-818F-F227D57114FA}" srcOrd="0" destOrd="0" presId="urn:microsoft.com/office/officeart/2005/8/layout/vList2"/>
    <dgm:cxn modelId="{D99BD36B-E0BB-49AE-8B18-C66F4B4D546A}" type="presOf" srcId="{BFB966A1-FCDA-4F79-8A98-6A9D45A4F934}" destId="{60B601AB-E0C7-4930-B4AD-5E35924F0CCF}" srcOrd="0" destOrd="0" presId="urn:microsoft.com/office/officeart/2005/8/layout/vList2"/>
    <dgm:cxn modelId="{7D725DC2-8355-481F-AA29-92F9EEF5F2DF}" srcId="{5C55E632-DF0A-4EA3-AD15-3F128C9418BE}" destId="{7F376356-ADD8-4A87-8D6E-02B5DF9D526D}" srcOrd="0" destOrd="0" parTransId="{0B8E72A7-4FFD-4134-A326-1AD4E2E6C11E}" sibTransId="{29A0F623-BD9E-4B52-BDBA-148968F275E9}"/>
    <dgm:cxn modelId="{8F10D9E2-10A0-4E6B-8220-2DBEE8AB765D}" type="presOf" srcId="{5C55E632-DF0A-4EA3-AD15-3F128C9418BE}" destId="{D651C251-3FE3-4008-A60E-189A1269E859}" srcOrd="0" destOrd="0" presId="urn:microsoft.com/office/officeart/2005/8/layout/vList2"/>
    <dgm:cxn modelId="{E1419CB6-68C9-4082-A8BC-FC8739846265}" srcId="{BFB966A1-FCDA-4F79-8A98-6A9D45A4F934}" destId="{5C55E632-DF0A-4EA3-AD15-3F128C9418BE}" srcOrd="0" destOrd="0" parTransId="{1F5D8E91-553A-4F66-9C38-19D2A974F1E7}" sibTransId="{B43FB5CE-315C-4763-AA6E-A23D14209D1E}"/>
    <dgm:cxn modelId="{AB69DBF7-2335-4679-80B4-24CD706743D8}" type="presParOf" srcId="{60B601AB-E0C7-4930-B4AD-5E35924F0CCF}" destId="{D651C251-3FE3-4008-A60E-189A1269E859}" srcOrd="0" destOrd="0" presId="urn:microsoft.com/office/officeart/2005/8/layout/vList2"/>
    <dgm:cxn modelId="{6224C123-763B-4A4B-8599-27DC0DB6CD90}" type="presParOf" srcId="{60B601AB-E0C7-4930-B4AD-5E35924F0CCF}" destId="{44E4F735-79F0-43FB-818F-F227D57114F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195B35-046C-43FC-A408-7F3E521E3FAC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2AC771D7-1F55-44F3-851F-3DC61C55C202}">
      <dgm:prSet phldrT="[Tekst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sv-SE" sz="3600" dirty="0" smtClean="0">
              <a:solidFill>
                <a:schemeClr val="accent1">
                  <a:lumMod val="75000"/>
                </a:schemeClr>
              </a:solidFill>
            </a:rPr>
            <a:t>WYD</a:t>
          </a:r>
          <a:r>
            <a:rPr lang="pl-PL" sz="3600" dirty="0" smtClean="0">
              <a:solidFill>
                <a:schemeClr val="accent1">
                  <a:lumMod val="75000"/>
                </a:schemeClr>
              </a:solidFill>
            </a:rPr>
            <a:t>ŁUŻENIE OKRESU ROZLICZENIOWEGO</a:t>
          </a:r>
          <a:endParaRPr lang="pl-PL" sz="3600" dirty="0">
            <a:solidFill>
              <a:schemeClr val="accent1">
                <a:lumMod val="75000"/>
              </a:schemeClr>
            </a:solidFill>
          </a:endParaRPr>
        </a:p>
      </dgm:t>
    </dgm:pt>
    <dgm:pt modelId="{6F325625-2626-4548-B683-2D949A40C9BA}" type="sibTrans" cxnId="{6ECC255B-ED0F-48D2-9205-2F8F4ECF2290}">
      <dgm:prSet/>
      <dgm:spPr/>
      <dgm:t>
        <a:bodyPr/>
        <a:lstStyle/>
        <a:p>
          <a:endParaRPr lang="pl-PL"/>
        </a:p>
      </dgm:t>
    </dgm:pt>
    <dgm:pt modelId="{FE862932-491B-4A4F-83FD-45C1ED2E4DBC}" type="parTrans" cxnId="{6ECC255B-ED0F-48D2-9205-2F8F4ECF2290}">
      <dgm:prSet/>
      <dgm:spPr/>
      <dgm:t>
        <a:bodyPr/>
        <a:lstStyle/>
        <a:p>
          <a:endParaRPr lang="pl-PL"/>
        </a:p>
      </dgm:t>
    </dgm:pt>
    <dgm:pt modelId="{B4E40324-E8B3-4137-8EA4-F2A430AAEB5E}">
      <dgm:prSet phldrT="[Tekst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pl-PL" sz="3600" b="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WPROWADZENIE RUCHOMEGO CZASU PRACY</a:t>
          </a:r>
          <a:endParaRPr lang="pl-PL" sz="3600" b="0" dirty="0">
            <a:solidFill>
              <a:schemeClr val="accent1">
                <a:lumMod val="75000"/>
              </a:schemeClr>
            </a:solidFill>
          </a:endParaRPr>
        </a:p>
      </dgm:t>
    </dgm:pt>
    <dgm:pt modelId="{49FE6DA3-079B-408B-9D8A-93F44857C39D}" type="sibTrans" cxnId="{E5F7DFAC-5567-4D1E-BCD7-505A01D21318}">
      <dgm:prSet/>
      <dgm:spPr/>
      <dgm:t>
        <a:bodyPr/>
        <a:lstStyle/>
        <a:p>
          <a:endParaRPr lang="pl-PL"/>
        </a:p>
      </dgm:t>
    </dgm:pt>
    <dgm:pt modelId="{B9AC75FB-8AE4-4127-9BF3-ABBAC87B5381}" type="parTrans" cxnId="{E5F7DFAC-5567-4D1E-BCD7-505A01D21318}">
      <dgm:prSet/>
      <dgm:spPr/>
      <dgm:t>
        <a:bodyPr/>
        <a:lstStyle/>
        <a:p>
          <a:endParaRPr lang="pl-PL"/>
        </a:p>
      </dgm:t>
    </dgm:pt>
    <dgm:pt modelId="{8888C362-0CC1-4AD8-A9B0-9F674A74299B}" type="pres">
      <dgm:prSet presAssocID="{D8195B35-046C-43FC-A408-7F3E521E3F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52CEA0B4-C540-4C95-A8D6-5DBD808C794A}" type="pres">
      <dgm:prSet presAssocID="{2AC771D7-1F55-44F3-851F-3DC61C55C202}" presName="parentText" presStyleLbl="node1" presStyleIdx="0" presStyleCnt="2" custLinFactY="-37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F7CF02F-A88C-4906-9746-BB39A51B5A13}" type="pres">
      <dgm:prSet presAssocID="{6F325625-2626-4548-B683-2D949A40C9BA}" presName="spacer" presStyleCnt="0"/>
      <dgm:spPr/>
      <dgm:t>
        <a:bodyPr/>
        <a:lstStyle/>
        <a:p>
          <a:endParaRPr lang="sv-SE"/>
        </a:p>
      </dgm:t>
    </dgm:pt>
    <dgm:pt modelId="{ABB4491D-F10E-4E79-9992-664FA8686478}" type="pres">
      <dgm:prSet presAssocID="{B4E40324-E8B3-4137-8EA4-F2A430AAEB5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84B9E6AE-DDEE-4444-BA82-99A71B174814}" type="presOf" srcId="{B4E40324-E8B3-4137-8EA4-F2A430AAEB5E}" destId="{ABB4491D-F10E-4E79-9992-664FA8686478}" srcOrd="0" destOrd="0" presId="urn:microsoft.com/office/officeart/2005/8/layout/vList2"/>
    <dgm:cxn modelId="{6ECC255B-ED0F-48D2-9205-2F8F4ECF2290}" srcId="{D8195B35-046C-43FC-A408-7F3E521E3FAC}" destId="{2AC771D7-1F55-44F3-851F-3DC61C55C202}" srcOrd="0" destOrd="0" parTransId="{FE862932-491B-4A4F-83FD-45C1ED2E4DBC}" sibTransId="{6F325625-2626-4548-B683-2D949A40C9BA}"/>
    <dgm:cxn modelId="{E5F7DFAC-5567-4D1E-BCD7-505A01D21318}" srcId="{D8195B35-046C-43FC-A408-7F3E521E3FAC}" destId="{B4E40324-E8B3-4137-8EA4-F2A430AAEB5E}" srcOrd="1" destOrd="0" parTransId="{B9AC75FB-8AE4-4127-9BF3-ABBAC87B5381}" sibTransId="{49FE6DA3-079B-408B-9D8A-93F44857C39D}"/>
    <dgm:cxn modelId="{DD2737DA-FA46-4A32-B86E-39990CB33A73}" type="presOf" srcId="{D8195B35-046C-43FC-A408-7F3E521E3FAC}" destId="{8888C362-0CC1-4AD8-A9B0-9F674A74299B}" srcOrd="0" destOrd="0" presId="urn:microsoft.com/office/officeart/2005/8/layout/vList2"/>
    <dgm:cxn modelId="{5C56F093-C5E2-46F5-8E1A-565A13456B69}" type="presOf" srcId="{2AC771D7-1F55-44F3-851F-3DC61C55C202}" destId="{52CEA0B4-C540-4C95-A8D6-5DBD808C794A}" srcOrd="0" destOrd="0" presId="urn:microsoft.com/office/officeart/2005/8/layout/vList2"/>
    <dgm:cxn modelId="{83B52089-5049-4861-8AC6-E43990B31204}" type="presParOf" srcId="{8888C362-0CC1-4AD8-A9B0-9F674A74299B}" destId="{52CEA0B4-C540-4C95-A8D6-5DBD808C794A}" srcOrd="0" destOrd="0" presId="urn:microsoft.com/office/officeart/2005/8/layout/vList2"/>
    <dgm:cxn modelId="{F91C1E39-6046-4E8F-966F-D36BB29A35F0}" type="presParOf" srcId="{8888C362-0CC1-4AD8-A9B0-9F674A74299B}" destId="{0F7CF02F-A88C-4906-9746-BB39A51B5A13}" srcOrd="1" destOrd="0" presId="urn:microsoft.com/office/officeart/2005/8/layout/vList2"/>
    <dgm:cxn modelId="{93AE34A4-FFBE-4D00-BFB5-824032CB3741}" type="presParOf" srcId="{8888C362-0CC1-4AD8-A9B0-9F674A74299B}" destId="{ABB4491D-F10E-4E79-9992-664FA868647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B6DC1D-BD2F-42DF-9FB4-A3F5F699DB29}" type="doc">
      <dgm:prSet loTypeId="urn:microsoft.com/office/officeart/2005/8/layout/target2" loCatId="relationship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67256BC6-6FD8-4E2C-A968-9944011C8902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ctr" defTabSz="914400" rtl="0" eaLnBrk="1" latinLnBrk="0" hangingPunct="1"/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ZACHOWANIE MIEJSC PRACY</a:t>
          </a:r>
        </a:p>
      </dgm:t>
    </dgm:pt>
    <dgm:pt modelId="{1D2A08F9-AEE4-4AF4-801E-86722D2A9081}" type="parTrans" cxnId="{F3FB6352-83B1-4BF2-A08D-9333E239E10E}">
      <dgm:prSet/>
      <dgm:spPr/>
      <dgm:t>
        <a:bodyPr/>
        <a:lstStyle/>
        <a:p>
          <a:endParaRPr lang="pl-PL"/>
        </a:p>
      </dgm:t>
    </dgm:pt>
    <dgm:pt modelId="{6BC46911-7460-4D4D-83AD-372710E8DBA3}" type="sibTrans" cxnId="{F3FB6352-83B1-4BF2-A08D-9333E239E10E}">
      <dgm:prSet/>
      <dgm:spPr/>
      <dgm:t>
        <a:bodyPr/>
        <a:lstStyle/>
        <a:p>
          <a:endParaRPr lang="pl-PL"/>
        </a:p>
      </dgm:t>
    </dgm:pt>
    <dgm:pt modelId="{E469F6D8-2A89-4728-A7EA-7D5D1150F2C2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ctr" defTabSz="914400" rtl="0" eaLnBrk="1" latinLnBrk="0" hangingPunct="1"/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DOSTOSOWANIE CZASU PRACY DO ZAPOTRZEBOWANIA</a:t>
          </a:r>
        </a:p>
      </dgm:t>
    </dgm:pt>
    <dgm:pt modelId="{4C3CFB9B-4CDE-45B7-AB1D-A81C7A95A71B}" type="parTrans" cxnId="{ECDEE8BC-D510-45E6-9434-AA75FAD6D2F7}">
      <dgm:prSet/>
      <dgm:spPr/>
      <dgm:t>
        <a:bodyPr/>
        <a:lstStyle/>
        <a:p>
          <a:endParaRPr lang="pl-PL"/>
        </a:p>
      </dgm:t>
    </dgm:pt>
    <dgm:pt modelId="{D27DAFEA-F01C-47E1-8909-9BC4E3F5319F}" type="sibTrans" cxnId="{ECDEE8BC-D510-45E6-9434-AA75FAD6D2F7}">
      <dgm:prSet/>
      <dgm:spPr/>
      <dgm:t>
        <a:bodyPr/>
        <a:lstStyle/>
        <a:p>
          <a:endParaRPr lang="pl-PL"/>
        </a:p>
      </dgm:t>
    </dgm:pt>
    <dgm:pt modelId="{2A1DA372-CEAF-49A1-9203-202EA848D19D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ctr" defTabSz="914400" rtl="0" eaLnBrk="1" latinLnBrk="0" hangingPunct="1"/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UŁATWIENIE GODZENIA PRACY Z ŻYCIEM RODZINNYM</a:t>
          </a:r>
        </a:p>
      </dgm:t>
    </dgm:pt>
    <dgm:pt modelId="{4072D928-B56D-4D58-AA5D-9B6BCDAAAA5D}" type="parTrans" cxnId="{8269E6C7-FA4C-426B-9CE3-2C2E0072E788}">
      <dgm:prSet/>
      <dgm:spPr/>
      <dgm:t>
        <a:bodyPr/>
        <a:lstStyle/>
        <a:p>
          <a:endParaRPr lang="pl-PL"/>
        </a:p>
      </dgm:t>
    </dgm:pt>
    <dgm:pt modelId="{D9FBD1A3-E797-4533-918E-F2C14DC91400}" type="sibTrans" cxnId="{8269E6C7-FA4C-426B-9CE3-2C2E0072E788}">
      <dgm:prSet/>
      <dgm:spPr/>
      <dgm:t>
        <a:bodyPr/>
        <a:lstStyle/>
        <a:p>
          <a:endParaRPr lang="pl-PL"/>
        </a:p>
      </dgm:t>
    </dgm:pt>
    <dgm:pt modelId="{3F7497D7-C123-4431-ABB2-E797FF925063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ctr" defTabSz="914400" rtl="0" eaLnBrk="1" latinLnBrk="0" hangingPunct="1"/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OGRANICZENIE SZAREJ STERFY</a:t>
          </a:r>
        </a:p>
      </dgm:t>
    </dgm:pt>
    <dgm:pt modelId="{D64BC357-24FC-456B-901A-CCDF8DA388B4}" type="parTrans" cxnId="{03F270D5-39D0-40B0-98C3-1F018827D0C0}">
      <dgm:prSet/>
      <dgm:spPr/>
      <dgm:t>
        <a:bodyPr/>
        <a:lstStyle/>
        <a:p>
          <a:endParaRPr lang="pl-PL"/>
        </a:p>
      </dgm:t>
    </dgm:pt>
    <dgm:pt modelId="{0007F178-9631-4963-B47E-AF07AE529F86}" type="sibTrans" cxnId="{03F270D5-39D0-40B0-98C3-1F018827D0C0}">
      <dgm:prSet/>
      <dgm:spPr/>
      <dgm:t>
        <a:bodyPr/>
        <a:lstStyle/>
        <a:p>
          <a:endParaRPr lang="pl-PL"/>
        </a:p>
      </dgm:t>
    </dgm:pt>
    <dgm:pt modelId="{346AECC7-44BB-405A-B2AA-D0C7BC144391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3200" b="1" dirty="0" smtClean="0">
              <a:solidFill>
                <a:schemeClr val="accent1">
                  <a:lumMod val="75000"/>
                </a:schemeClr>
              </a:solidFill>
            </a:rPr>
            <a:t>KORZYŚCI DLA PRACOWNIKÓW </a:t>
          </a:r>
          <a:br>
            <a:rPr lang="pl-PL" sz="3200" b="1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3200" b="1" dirty="0" smtClean="0">
              <a:solidFill>
                <a:schemeClr val="accent1">
                  <a:lumMod val="75000"/>
                </a:schemeClr>
              </a:solidFill>
            </a:rPr>
            <a:t>I PRACODAWCÓW </a:t>
          </a:r>
        </a:p>
        <a:p>
          <a:pPr algn="ctr"/>
          <a:endParaRPr lang="pl-PL" sz="3200" b="1" dirty="0">
            <a:solidFill>
              <a:schemeClr val="accent1">
                <a:lumMod val="75000"/>
              </a:schemeClr>
            </a:solidFill>
          </a:endParaRPr>
        </a:p>
      </dgm:t>
    </dgm:pt>
    <dgm:pt modelId="{72A23519-F0F3-48C7-B4CF-0F64EA698FE1}" type="sibTrans" cxnId="{D394CE88-80E8-41F9-9186-C432BBE02494}">
      <dgm:prSet/>
      <dgm:spPr/>
      <dgm:t>
        <a:bodyPr/>
        <a:lstStyle/>
        <a:p>
          <a:endParaRPr lang="pl-PL"/>
        </a:p>
      </dgm:t>
    </dgm:pt>
    <dgm:pt modelId="{A64933A3-8168-4C5B-9B0D-6572C205943A}" type="parTrans" cxnId="{D394CE88-80E8-41F9-9186-C432BBE02494}">
      <dgm:prSet/>
      <dgm:spPr/>
      <dgm:t>
        <a:bodyPr/>
        <a:lstStyle/>
        <a:p>
          <a:endParaRPr lang="pl-PL"/>
        </a:p>
      </dgm:t>
    </dgm:pt>
    <dgm:pt modelId="{CCBD1582-A02F-462C-8344-A65C5C2D06DA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ctr" defTabSz="914400" rtl="0" eaLnBrk="1" latinLnBrk="0" hangingPunct="1"/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OBNIŻENIE KOSZTÓW PRACY</a:t>
          </a:r>
        </a:p>
      </dgm:t>
    </dgm:pt>
    <dgm:pt modelId="{3BF43A1C-98BE-4FA0-89E0-7C86AE3564A5}" type="parTrans" cxnId="{142DAC1D-C398-451B-9A89-FD551DE572BA}">
      <dgm:prSet/>
      <dgm:spPr/>
      <dgm:t>
        <a:bodyPr/>
        <a:lstStyle/>
        <a:p>
          <a:endParaRPr lang="pl-PL"/>
        </a:p>
      </dgm:t>
    </dgm:pt>
    <dgm:pt modelId="{26073764-7131-491F-8F0E-64B122AF0C79}" type="sibTrans" cxnId="{142DAC1D-C398-451B-9A89-FD551DE572BA}">
      <dgm:prSet/>
      <dgm:spPr/>
      <dgm:t>
        <a:bodyPr/>
        <a:lstStyle/>
        <a:p>
          <a:endParaRPr lang="pl-PL"/>
        </a:p>
      </dgm:t>
    </dgm:pt>
    <dgm:pt modelId="{A9B1BABE-B7ED-4BF4-A417-DA192C320660}" type="pres">
      <dgm:prSet presAssocID="{97B6DC1D-BD2F-42DF-9FB4-A3F5F699DB29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4D3ABF1-BF69-4567-9464-CD08D430C77C}" type="pres">
      <dgm:prSet presAssocID="{97B6DC1D-BD2F-42DF-9FB4-A3F5F699DB29}" presName="outerBox" presStyleCnt="0"/>
      <dgm:spPr/>
      <dgm:t>
        <a:bodyPr/>
        <a:lstStyle/>
        <a:p>
          <a:endParaRPr lang="sv-SE"/>
        </a:p>
      </dgm:t>
    </dgm:pt>
    <dgm:pt modelId="{B6A62C7B-BD4A-4ECD-9EA7-2322D1CCC7C7}" type="pres">
      <dgm:prSet presAssocID="{97B6DC1D-BD2F-42DF-9FB4-A3F5F699DB29}" presName="outerBoxParent" presStyleLbl="node1" presStyleIdx="0" presStyleCnt="1"/>
      <dgm:spPr/>
      <dgm:t>
        <a:bodyPr/>
        <a:lstStyle/>
        <a:p>
          <a:endParaRPr lang="pl-PL"/>
        </a:p>
      </dgm:t>
    </dgm:pt>
    <dgm:pt modelId="{1675F2B6-AEB8-4E68-B2A3-4B34EB3C18B9}" type="pres">
      <dgm:prSet presAssocID="{97B6DC1D-BD2F-42DF-9FB4-A3F5F699DB29}" presName="outerBoxChildren" presStyleCnt="0"/>
      <dgm:spPr/>
      <dgm:t>
        <a:bodyPr/>
        <a:lstStyle/>
        <a:p>
          <a:endParaRPr lang="sv-SE"/>
        </a:p>
      </dgm:t>
    </dgm:pt>
    <dgm:pt modelId="{0ABFD140-04C7-4979-A03B-F5F7298F6FA5}" type="pres">
      <dgm:prSet presAssocID="{67256BC6-6FD8-4E2C-A968-9944011C8902}" presName="oChild" presStyleLbl="fgAcc1" presStyleIdx="0" presStyleCnt="5" custScaleX="119621" custLinFactX="-6987" custLinFactNeighborX="-100000" custLinFactNeighborY="-103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BABBCA0-E677-498F-BA14-B94382A2DEF9}" type="pres">
      <dgm:prSet presAssocID="{6BC46911-7460-4D4D-83AD-372710E8DBA3}" presName="outerSibTrans" presStyleCnt="0"/>
      <dgm:spPr/>
      <dgm:t>
        <a:bodyPr/>
        <a:lstStyle/>
        <a:p>
          <a:endParaRPr lang="sv-SE"/>
        </a:p>
      </dgm:t>
    </dgm:pt>
    <dgm:pt modelId="{ADFADB44-2C59-47F7-A481-D8418623CC91}" type="pres">
      <dgm:prSet presAssocID="{E469F6D8-2A89-4728-A7EA-7D5D1150F2C2}" presName="oChild" presStyleLbl="fgAcc1" presStyleIdx="1" presStyleCnt="5" custScaleX="132453" custLinFactX="-3359" custLinFactNeighborX="-100000" custLinFactNeighborY="-103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5809B8-B75A-48E5-974E-92EA057CCF8A}" type="pres">
      <dgm:prSet presAssocID="{D27DAFEA-F01C-47E1-8909-9BC4E3F5319F}" presName="outerSibTrans" presStyleCnt="0"/>
      <dgm:spPr/>
      <dgm:t>
        <a:bodyPr/>
        <a:lstStyle/>
        <a:p>
          <a:endParaRPr lang="sv-SE"/>
        </a:p>
      </dgm:t>
    </dgm:pt>
    <dgm:pt modelId="{8857E6CA-D7EC-4A2D-9351-BA8A91D61F81}" type="pres">
      <dgm:prSet presAssocID="{2A1DA372-CEAF-49A1-9203-202EA848D19D}" presName="oChild" presStyleLbl="fgAcc1" presStyleIdx="2" presStyleCnt="5" custScaleX="117736" custLinFactNeighborX="-77381" custLinFactNeighborY="-103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F4E5F4-1C9E-4AB2-A45D-9D0F6F54E87B}" type="pres">
      <dgm:prSet presAssocID="{D9FBD1A3-E797-4533-918E-F2C14DC91400}" presName="outerSibTrans" presStyleCnt="0"/>
      <dgm:spPr/>
      <dgm:t>
        <a:bodyPr/>
        <a:lstStyle/>
        <a:p>
          <a:endParaRPr lang="sv-SE"/>
        </a:p>
      </dgm:t>
    </dgm:pt>
    <dgm:pt modelId="{7E39E813-4781-4912-B626-B2359FDA135E}" type="pres">
      <dgm:prSet presAssocID="{3F7497D7-C123-4431-ABB2-E797FF925063}" presName="oChild" presStyleLbl="fgAcc1" presStyleIdx="3" presStyleCnt="5" custScaleX="124230" custLinFactX="914" custLinFactNeighborX="100000" custLinFactNeighborY="-103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606592-AD4A-46C0-9441-9D92C214B9EF}" type="pres">
      <dgm:prSet presAssocID="{0007F178-9631-4963-B47E-AF07AE529F86}" presName="outerSibTrans" presStyleCnt="0"/>
      <dgm:spPr/>
      <dgm:t>
        <a:bodyPr/>
        <a:lstStyle/>
        <a:p>
          <a:endParaRPr lang="sv-SE"/>
        </a:p>
      </dgm:t>
    </dgm:pt>
    <dgm:pt modelId="{6A41BA5C-F3EB-47C1-9794-754676CAAA9B}" type="pres">
      <dgm:prSet presAssocID="{CCBD1582-A02F-462C-8344-A65C5C2D06DA}" presName="oChild" presStyleLbl="fgAcc1" presStyleIdx="4" presStyleCnt="5" custScaleX="107387" custLinFactX="4629" custLinFactNeighborX="100000" custLinFactNeighborY="-103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02FF76-A218-4DEC-93E7-EBF478BF0231}" type="presOf" srcId="{346AECC7-44BB-405A-B2AA-D0C7BC144391}" destId="{B6A62C7B-BD4A-4ECD-9EA7-2322D1CCC7C7}" srcOrd="0" destOrd="0" presId="urn:microsoft.com/office/officeart/2005/8/layout/target2"/>
    <dgm:cxn modelId="{D394CE88-80E8-41F9-9186-C432BBE02494}" srcId="{97B6DC1D-BD2F-42DF-9FB4-A3F5F699DB29}" destId="{346AECC7-44BB-405A-B2AA-D0C7BC144391}" srcOrd="0" destOrd="0" parTransId="{A64933A3-8168-4C5B-9B0D-6572C205943A}" sibTransId="{72A23519-F0F3-48C7-B4CF-0F64EA698FE1}"/>
    <dgm:cxn modelId="{20D748EA-EE2B-4308-BF65-1CD2FE9FC7B2}" type="presOf" srcId="{E469F6D8-2A89-4728-A7EA-7D5D1150F2C2}" destId="{ADFADB44-2C59-47F7-A481-D8418623CC91}" srcOrd="0" destOrd="0" presId="urn:microsoft.com/office/officeart/2005/8/layout/target2"/>
    <dgm:cxn modelId="{142DAC1D-C398-451B-9A89-FD551DE572BA}" srcId="{346AECC7-44BB-405A-B2AA-D0C7BC144391}" destId="{CCBD1582-A02F-462C-8344-A65C5C2D06DA}" srcOrd="4" destOrd="0" parTransId="{3BF43A1C-98BE-4FA0-89E0-7C86AE3564A5}" sibTransId="{26073764-7131-491F-8F0E-64B122AF0C79}"/>
    <dgm:cxn modelId="{27F589AB-3BE3-40AD-86BA-DFE4C61181FA}" type="presOf" srcId="{67256BC6-6FD8-4E2C-A968-9944011C8902}" destId="{0ABFD140-04C7-4979-A03B-F5F7298F6FA5}" srcOrd="0" destOrd="0" presId="urn:microsoft.com/office/officeart/2005/8/layout/target2"/>
    <dgm:cxn modelId="{AF5530B0-94A1-4749-B7DB-2B33B6A5A168}" type="presOf" srcId="{2A1DA372-CEAF-49A1-9203-202EA848D19D}" destId="{8857E6CA-D7EC-4A2D-9351-BA8A91D61F81}" srcOrd="0" destOrd="0" presId="urn:microsoft.com/office/officeart/2005/8/layout/target2"/>
    <dgm:cxn modelId="{ECDEE8BC-D510-45E6-9434-AA75FAD6D2F7}" srcId="{346AECC7-44BB-405A-B2AA-D0C7BC144391}" destId="{E469F6D8-2A89-4728-A7EA-7D5D1150F2C2}" srcOrd="1" destOrd="0" parTransId="{4C3CFB9B-4CDE-45B7-AB1D-A81C7A95A71B}" sibTransId="{D27DAFEA-F01C-47E1-8909-9BC4E3F5319F}"/>
    <dgm:cxn modelId="{0F67D5C4-1651-4C16-A305-A9B5135D4490}" type="presOf" srcId="{97B6DC1D-BD2F-42DF-9FB4-A3F5F699DB29}" destId="{A9B1BABE-B7ED-4BF4-A417-DA192C320660}" srcOrd="0" destOrd="0" presId="urn:microsoft.com/office/officeart/2005/8/layout/target2"/>
    <dgm:cxn modelId="{F3FB6352-83B1-4BF2-A08D-9333E239E10E}" srcId="{346AECC7-44BB-405A-B2AA-D0C7BC144391}" destId="{67256BC6-6FD8-4E2C-A968-9944011C8902}" srcOrd="0" destOrd="0" parTransId="{1D2A08F9-AEE4-4AF4-801E-86722D2A9081}" sibTransId="{6BC46911-7460-4D4D-83AD-372710E8DBA3}"/>
    <dgm:cxn modelId="{8269E6C7-FA4C-426B-9CE3-2C2E0072E788}" srcId="{346AECC7-44BB-405A-B2AA-D0C7BC144391}" destId="{2A1DA372-CEAF-49A1-9203-202EA848D19D}" srcOrd="2" destOrd="0" parTransId="{4072D928-B56D-4D58-AA5D-9B6BCDAAAA5D}" sibTransId="{D9FBD1A3-E797-4533-918E-F2C14DC91400}"/>
    <dgm:cxn modelId="{614A243A-3DD8-460F-BC0A-659C56B7AB1F}" type="presOf" srcId="{CCBD1582-A02F-462C-8344-A65C5C2D06DA}" destId="{6A41BA5C-F3EB-47C1-9794-754676CAAA9B}" srcOrd="0" destOrd="0" presId="urn:microsoft.com/office/officeart/2005/8/layout/target2"/>
    <dgm:cxn modelId="{3AD2D49F-714C-4780-92A0-A7D36BE52F5F}" type="presOf" srcId="{3F7497D7-C123-4431-ABB2-E797FF925063}" destId="{7E39E813-4781-4912-B626-B2359FDA135E}" srcOrd="0" destOrd="0" presId="urn:microsoft.com/office/officeart/2005/8/layout/target2"/>
    <dgm:cxn modelId="{03F270D5-39D0-40B0-98C3-1F018827D0C0}" srcId="{346AECC7-44BB-405A-B2AA-D0C7BC144391}" destId="{3F7497D7-C123-4431-ABB2-E797FF925063}" srcOrd="3" destOrd="0" parTransId="{D64BC357-24FC-456B-901A-CCDF8DA388B4}" sibTransId="{0007F178-9631-4963-B47E-AF07AE529F86}"/>
    <dgm:cxn modelId="{C19A9DA3-CFA9-4BC1-9A0C-9B71C56BCFF5}" type="presParOf" srcId="{A9B1BABE-B7ED-4BF4-A417-DA192C320660}" destId="{14D3ABF1-BF69-4567-9464-CD08D430C77C}" srcOrd="0" destOrd="0" presId="urn:microsoft.com/office/officeart/2005/8/layout/target2"/>
    <dgm:cxn modelId="{F1AB2624-EDCA-4BF3-A612-C1A207A39930}" type="presParOf" srcId="{14D3ABF1-BF69-4567-9464-CD08D430C77C}" destId="{B6A62C7B-BD4A-4ECD-9EA7-2322D1CCC7C7}" srcOrd="0" destOrd="0" presId="urn:microsoft.com/office/officeart/2005/8/layout/target2"/>
    <dgm:cxn modelId="{883ECA8C-9C37-4111-9CBC-42DC7F79D3BA}" type="presParOf" srcId="{14D3ABF1-BF69-4567-9464-CD08D430C77C}" destId="{1675F2B6-AEB8-4E68-B2A3-4B34EB3C18B9}" srcOrd="1" destOrd="0" presId="urn:microsoft.com/office/officeart/2005/8/layout/target2"/>
    <dgm:cxn modelId="{74387B4C-FA1D-4DE2-96D8-EE0D8DBE09D9}" type="presParOf" srcId="{1675F2B6-AEB8-4E68-B2A3-4B34EB3C18B9}" destId="{0ABFD140-04C7-4979-A03B-F5F7298F6FA5}" srcOrd="0" destOrd="0" presId="urn:microsoft.com/office/officeart/2005/8/layout/target2"/>
    <dgm:cxn modelId="{318ADE0D-1242-45C4-A474-94310A426BD9}" type="presParOf" srcId="{1675F2B6-AEB8-4E68-B2A3-4B34EB3C18B9}" destId="{FBABBCA0-E677-498F-BA14-B94382A2DEF9}" srcOrd="1" destOrd="0" presId="urn:microsoft.com/office/officeart/2005/8/layout/target2"/>
    <dgm:cxn modelId="{BA036FF6-5EAF-4657-BC61-AC31FF1FD4AB}" type="presParOf" srcId="{1675F2B6-AEB8-4E68-B2A3-4B34EB3C18B9}" destId="{ADFADB44-2C59-47F7-A481-D8418623CC91}" srcOrd="2" destOrd="0" presId="urn:microsoft.com/office/officeart/2005/8/layout/target2"/>
    <dgm:cxn modelId="{4FF279BF-BEE0-4BA1-B324-564858811E58}" type="presParOf" srcId="{1675F2B6-AEB8-4E68-B2A3-4B34EB3C18B9}" destId="{BA5809B8-B75A-48E5-974E-92EA057CCF8A}" srcOrd="3" destOrd="0" presId="urn:microsoft.com/office/officeart/2005/8/layout/target2"/>
    <dgm:cxn modelId="{3EA10B83-860C-491C-A231-0D34159CC5ED}" type="presParOf" srcId="{1675F2B6-AEB8-4E68-B2A3-4B34EB3C18B9}" destId="{8857E6CA-D7EC-4A2D-9351-BA8A91D61F81}" srcOrd="4" destOrd="0" presId="urn:microsoft.com/office/officeart/2005/8/layout/target2"/>
    <dgm:cxn modelId="{83FB1866-A445-408C-8F72-94359C99BC16}" type="presParOf" srcId="{1675F2B6-AEB8-4E68-B2A3-4B34EB3C18B9}" destId="{5CF4E5F4-1C9E-4AB2-A45D-9D0F6F54E87B}" srcOrd="5" destOrd="0" presId="urn:microsoft.com/office/officeart/2005/8/layout/target2"/>
    <dgm:cxn modelId="{65DAA9B0-BF8C-4A23-862B-4EAEDE7B82C7}" type="presParOf" srcId="{1675F2B6-AEB8-4E68-B2A3-4B34EB3C18B9}" destId="{7E39E813-4781-4912-B626-B2359FDA135E}" srcOrd="6" destOrd="0" presId="urn:microsoft.com/office/officeart/2005/8/layout/target2"/>
    <dgm:cxn modelId="{656B1374-D308-425B-BDE9-42B50CD597FE}" type="presParOf" srcId="{1675F2B6-AEB8-4E68-B2A3-4B34EB3C18B9}" destId="{76606592-AD4A-46C0-9441-9D92C214B9EF}" srcOrd="7" destOrd="0" presId="urn:microsoft.com/office/officeart/2005/8/layout/target2"/>
    <dgm:cxn modelId="{1818CE90-32E5-4DE6-AF13-FF1C121418DC}" type="presParOf" srcId="{1675F2B6-AEB8-4E68-B2A3-4B34EB3C18B9}" destId="{6A41BA5C-F3EB-47C1-9794-754676CAAA9B}" srcOrd="8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1C251-3FE3-4008-A60E-189A1269E859}">
      <dsp:nvSpPr>
        <dsp:cNvPr id="0" name=""/>
        <dsp:cNvSpPr/>
      </dsp:nvSpPr>
      <dsp:spPr>
        <a:xfrm>
          <a:off x="0" y="292708"/>
          <a:ext cx="2496108" cy="15795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4400" b="1" kern="1200" dirty="0" smtClean="0">
              <a:solidFill>
                <a:schemeClr val="accent1">
                  <a:lumMod val="75000"/>
                </a:schemeClr>
              </a:solidFill>
            </a:rPr>
            <a:t>768</a:t>
          </a:r>
          <a: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  <a:t> FIRM</a:t>
          </a:r>
          <a:b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  <a:t>ZATRUDNIAJĄCYCH </a:t>
          </a:r>
          <a:b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  <a:t>  &gt;50 PRACOWNIKÓW</a:t>
          </a:r>
          <a:endParaRPr lang="pl-PL" sz="16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7105" y="369813"/>
        <a:ext cx="2341898" cy="1425290"/>
      </dsp:txXfrm>
    </dsp:sp>
    <dsp:sp modelId="{44E4F735-79F0-43FB-818F-F227D57114FA}">
      <dsp:nvSpPr>
        <dsp:cNvPr id="0" name=""/>
        <dsp:cNvSpPr/>
      </dsp:nvSpPr>
      <dsp:spPr>
        <a:xfrm>
          <a:off x="0" y="1601654"/>
          <a:ext cx="2496108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51" tIns="25400" rIns="142240" bIns="254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2000" b="1" kern="1200" dirty="0">
            <a:solidFill>
              <a:schemeClr val="bg1"/>
            </a:solidFill>
          </a:endParaRPr>
        </a:p>
      </dsp:txBody>
      <dsp:txXfrm>
        <a:off x="0" y="1601654"/>
        <a:ext cx="2496108" cy="24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1C251-3FE3-4008-A60E-189A1269E859}">
      <dsp:nvSpPr>
        <dsp:cNvPr id="0" name=""/>
        <dsp:cNvSpPr/>
      </dsp:nvSpPr>
      <dsp:spPr>
        <a:xfrm>
          <a:off x="0" y="288039"/>
          <a:ext cx="2496108" cy="15795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4400" b="1" kern="1200" dirty="0" smtClean="0">
              <a:solidFill>
                <a:schemeClr val="accent1">
                  <a:lumMod val="75000"/>
                </a:schemeClr>
              </a:solidFill>
            </a:rPr>
            <a:t>109</a:t>
          </a:r>
          <a: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  <a:t> FIRM</a:t>
          </a:r>
          <a:b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  <a:t>ZATRUDNIAJĄCYCH </a:t>
          </a:r>
          <a:b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  <a:t>  1-9 PRACOWNIKÓW</a:t>
          </a:r>
          <a:endParaRPr lang="pl-PL" sz="16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7105" y="365144"/>
        <a:ext cx="2341898" cy="1425290"/>
      </dsp:txXfrm>
    </dsp:sp>
    <dsp:sp modelId="{44E4F735-79F0-43FB-818F-F227D57114FA}">
      <dsp:nvSpPr>
        <dsp:cNvPr id="0" name=""/>
        <dsp:cNvSpPr/>
      </dsp:nvSpPr>
      <dsp:spPr>
        <a:xfrm>
          <a:off x="0" y="1601654"/>
          <a:ext cx="2496108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51" tIns="25400" rIns="142240" bIns="254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2000" b="1" kern="1200" dirty="0">
            <a:solidFill>
              <a:schemeClr val="bg1"/>
            </a:solidFill>
          </a:endParaRPr>
        </a:p>
      </dsp:txBody>
      <dsp:txXfrm>
        <a:off x="0" y="1601654"/>
        <a:ext cx="2496108" cy="24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1C251-3FE3-4008-A60E-189A1269E859}">
      <dsp:nvSpPr>
        <dsp:cNvPr id="0" name=""/>
        <dsp:cNvSpPr/>
      </dsp:nvSpPr>
      <dsp:spPr>
        <a:xfrm>
          <a:off x="0" y="292708"/>
          <a:ext cx="2496108" cy="15795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4400" b="1" kern="1200" dirty="0" smtClean="0">
              <a:solidFill>
                <a:schemeClr val="accent1">
                  <a:lumMod val="75000"/>
                </a:schemeClr>
              </a:solidFill>
            </a:rPr>
            <a:t>198</a:t>
          </a:r>
          <a: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  <a:t> FIRM</a:t>
          </a:r>
          <a:b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800" kern="1200" dirty="0" smtClean="0">
              <a:solidFill>
                <a:schemeClr val="accent1">
                  <a:lumMod val="75000"/>
                </a:schemeClr>
              </a:solidFill>
            </a:rPr>
            <a:t>  </a:t>
          </a:r>
          <a: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  <a:t>ZATRUDNIAJĄCYCH </a:t>
          </a:r>
          <a:b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1600" kern="1200" dirty="0" smtClean="0">
              <a:solidFill>
                <a:schemeClr val="accent1">
                  <a:lumMod val="75000"/>
                </a:schemeClr>
              </a:solidFill>
            </a:rPr>
            <a:t>  10-49 PRACOWNIKÓW</a:t>
          </a:r>
          <a:endParaRPr lang="pl-PL" sz="16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7105" y="369813"/>
        <a:ext cx="2341898" cy="1425290"/>
      </dsp:txXfrm>
    </dsp:sp>
    <dsp:sp modelId="{44E4F735-79F0-43FB-818F-F227D57114FA}">
      <dsp:nvSpPr>
        <dsp:cNvPr id="0" name=""/>
        <dsp:cNvSpPr/>
      </dsp:nvSpPr>
      <dsp:spPr>
        <a:xfrm>
          <a:off x="0" y="1601654"/>
          <a:ext cx="2496108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51" tIns="25400" rIns="142240" bIns="254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2000" b="1" kern="1200" dirty="0">
            <a:solidFill>
              <a:schemeClr val="bg1"/>
            </a:solidFill>
          </a:endParaRPr>
        </a:p>
      </dsp:txBody>
      <dsp:txXfrm>
        <a:off x="0" y="1601654"/>
        <a:ext cx="2496108" cy="248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EA0B4-C540-4C95-A8D6-5DBD808C794A}">
      <dsp:nvSpPr>
        <dsp:cNvPr id="0" name=""/>
        <dsp:cNvSpPr/>
      </dsp:nvSpPr>
      <dsp:spPr>
        <a:xfrm>
          <a:off x="0" y="504056"/>
          <a:ext cx="6552728" cy="1444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600" kern="1200" dirty="0" smtClean="0">
              <a:solidFill>
                <a:schemeClr val="accent1">
                  <a:lumMod val="75000"/>
                </a:schemeClr>
              </a:solidFill>
            </a:rPr>
            <a:t>WYD</a:t>
          </a:r>
          <a:r>
            <a:rPr lang="pl-PL" sz="3600" kern="1200" dirty="0" smtClean="0">
              <a:solidFill>
                <a:schemeClr val="accent1">
                  <a:lumMod val="75000"/>
                </a:schemeClr>
              </a:solidFill>
            </a:rPr>
            <a:t>ŁUŻENIE OKRESU ROZLICZENIOWEGO</a:t>
          </a:r>
          <a:endParaRPr lang="pl-PL" sz="36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0537" y="574593"/>
        <a:ext cx="6411654" cy="1303875"/>
      </dsp:txXfrm>
    </dsp:sp>
    <dsp:sp modelId="{ABB4491D-F10E-4E79-9992-664FA8686478}">
      <dsp:nvSpPr>
        <dsp:cNvPr id="0" name=""/>
        <dsp:cNvSpPr/>
      </dsp:nvSpPr>
      <dsp:spPr>
        <a:xfrm>
          <a:off x="0" y="2378285"/>
          <a:ext cx="6552728" cy="1444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WPROWADZENIE RUCHOMEGO CZASU PRACY</a:t>
          </a:r>
          <a:endParaRPr lang="pl-PL" sz="3600" b="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0537" y="2448822"/>
        <a:ext cx="6411654" cy="1303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62C7B-BD4A-4ECD-9EA7-2322D1CCC7C7}">
      <dsp:nvSpPr>
        <dsp:cNvPr id="0" name=""/>
        <dsp:cNvSpPr/>
      </dsp:nvSpPr>
      <dsp:spPr>
        <a:xfrm>
          <a:off x="0" y="0"/>
          <a:ext cx="8712968" cy="4104455"/>
        </a:xfrm>
        <a:prstGeom prst="roundRect">
          <a:avLst>
            <a:gd name="adj" fmla="val 85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1920" tIns="121920" rIns="121920" bIns="2533932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>
              <a:solidFill>
                <a:schemeClr val="accent1">
                  <a:lumMod val="75000"/>
                </a:schemeClr>
              </a:solidFill>
            </a:rPr>
            <a:t>KORZYŚCI DLA PRACOWNIKÓW </a:t>
          </a:r>
          <a:br>
            <a:rPr lang="pl-PL" sz="3200" b="1" kern="12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pl-PL" sz="3200" b="1" kern="1200" dirty="0" smtClean="0">
              <a:solidFill>
                <a:schemeClr val="accent1">
                  <a:lumMod val="75000"/>
                </a:schemeClr>
              </a:solidFill>
            </a:rPr>
            <a:t>I PRACODAWCÓW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02183" y="102183"/>
        <a:ext cx="8508602" cy="3900089"/>
      </dsp:txXfrm>
    </dsp:sp>
    <dsp:sp modelId="{0ABFD140-04C7-4979-A03B-F5F7298F6FA5}">
      <dsp:nvSpPr>
        <dsp:cNvPr id="0" name=""/>
        <dsp:cNvSpPr/>
      </dsp:nvSpPr>
      <dsp:spPr>
        <a:xfrm>
          <a:off x="101325" y="1656191"/>
          <a:ext cx="1626867" cy="1847005"/>
        </a:xfrm>
        <a:prstGeom prst="roundRect">
          <a:avLst>
            <a:gd name="adj" fmla="val 105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ZACHOWANIE MIEJSC PRACY</a:t>
          </a:r>
        </a:p>
      </dsp:txBody>
      <dsp:txXfrm>
        <a:off x="151357" y="1706223"/>
        <a:ext cx="1526803" cy="1746941"/>
      </dsp:txXfrm>
    </dsp:sp>
    <dsp:sp modelId="{ADFADB44-2C59-47F7-A481-D8418623CC91}">
      <dsp:nvSpPr>
        <dsp:cNvPr id="0" name=""/>
        <dsp:cNvSpPr/>
      </dsp:nvSpPr>
      <dsp:spPr>
        <a:xfrm>
          <a:off x="1799008" y="1656191"/>
          <a:ext cx="1801385" cy="1847005"/>
        </a:xfrm>
        <a:prstGeom prst="roundRect">
          <a:avLst>
            <a:gd name="adj" fmla="val 105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DOSTOSOWANIE CZASU PRACY DO ZAPOTRZEBOWANIA</a:t>
          </a:r>
        </a:p>
      </dsp:txBody>
      <dsp:txXfrm>
        <a:off x="1854407" y="1711590"/>
        <a:ext cx="1690587" cy="1736207"/>
      </dsp:txXfrm>
    </dsp:sp>
    <dsp:sp modelId="{8857E6CA-D7EC-4A2D-9351-BA8A91D61F81}">
      <dsp:nvSpPr>
        <dsp:cNvPr id="0" name=""/>
        <dsp:cNvSpPr/>
      </dsp:nvSpPr>
      <dsp:spPr>
        <a:xfrm>
          <a:off x="3672408" y="1656191"/>
          <a:ext cx="1601231" cy="1847005"/>
        </a:xfrm>
        <a:prstGeom prst="roundRect">
          <a:avLst>
            <a:gd name="adj" fmla="val 105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UŁATWIENIE GODZENIA PRACY Z ŻYCIEM RODZINNYM</a:t>
          </a:r>
        </a:p>
      </dsp:txBody>
      <dsp:txXfrm>
        <a:off x="3721651" y="1705434"/>
        <a:ext cx="1502745" cy="1748519"/>
      </dsp:txXfrm>
    </dsp:sp>
    <dsp:sp modelId="{7E39E813-4781-4912-B626-B2359FDA135E}">
      <dsp:nvSpPr>
        <dsp:cNvPr id="0" name=""/>
        <dsp:cNvSpPr/>
      </dsp:nvSpPr>
      <dsp:spPr>
        <a:xfrm>
          <a:off x="5345635" y="1656191"/>
          <a:ext cx="1689551" cy="1847005"/>
        </a:xfrm>
        <a:prstGeom prst="roundRect">
          <a:avLst>
            <a:gd name="adj" fmla="val 105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OGRANICZENIE SZAREJ STERFY</a:t>
          </a:r>
        </a:p>
      </dsp:txBody>
      <dsp:txXfrm>
        <a:off x="5397595" y="1708151"/>
        <a:ext cx="1585631" cy="1743085"/>
      </dsp:txXfrm>
    </dsp:sp>
    <dsp:sp modelId="{6A41BA5C-F3EB-47C1-9794-754676CAAA9B}">
      <dsp:nvSpPr>
        <dsp:cNvPr id="0" name=""/>
        <dsp:cNvSpPr/>
      </dsp:nvSpPr>
      <dsp:spPr>
        <a:xfrm>
          <a:off x="7107185" y="1656191"/>
          <a:ext cx="1460483" cy="1847005"/>
        </a:xfrm>
        <a:prstGeom prst="roundRect">
          <a:avLst>
            <a:gd name="adj" fmla="val 105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rPr>
            <a:t>OBNIŻENIE KOSZTÓW PRACY</a:t>
          </a:r>
        </a:p>
      </dsp:txBody>
      <dsp:txXfrm>
        <a:off x="7152100" y="1701106"/>
        <a:ext cx="1370653" cy="1757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B3936-5089-4FFA-BB89-29EC3976BB11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A67CD-A179-43FE-8514-8BFE5F8407A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3897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57B8-A27B-4866-B01C-0330E3E2CB35}" type="datetimeFigureOut">
              <a:rPr lang="sv-SE" smtClean="0"/>
              <a:pPr/>
              <a:t>2013-04-18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1BA-DEF8-455A-B8A9-2D032522601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19" Type="http://schemas.openxmlformats.org/officeDocument/2006/relationships/image" Target="../media/image1.jpeg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Users\Hania\Downloads\mpips_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11560" y="3566626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>
                <a:solidFill>
                  <a:schemeClr val="accent1">
                    <a:lumMod val="75000"/>
                  </a:schemeClr>
                </a:solidFill>
              </a:rPr>
              <a:t>UELASTYCZNIENIE CZASU PRACY</a:t>
            </a:r>
            <a:endParaRPr lang="pl-PL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</a:rPr>
              <a:t>MATERIAŁY DLA MEDIÓW</a:t>
            </a:r>
          </a:p>
          <a:p>
            <a:endParaRPr lang="pl-PL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 noChangeAspect="1"/>
          </p:cNvSpPr>
          <p:nvPr>
            <p:ph type="title"/>
          </p:nvPr>
        </p:nvSpPr>
        <p:spPr>
          <a:xfrm>
            <a:off x="0" y="0"/>
            <a:ext cx="5796136" cy="908720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pl-PL" sz="2800" dirty="0" smtClean="0">
                <a:solidFill>
                  <a:schemeClr val="bg1"/>
                </a:solidFill>
              </a:rPr>
              <a:t> 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7" name="Picture 2" descr="C:\Users\Hania\Downloads\mpips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47664" y="3215878"/>
            <a:ext cx="57606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 smtClean="0">
                <a:solidFill>
                  <a:schemeClr val="tx2"/>
                </a:solidFill>
              </a:rPr>
              <a:t>DZIĘKUJEMY ZA UWAGĘ</a:t>
            </a:r>
          </a:p>
          <a:p>
            <a:pPr algn="ctr"/>
            <a:r>
              <a:rPr lang="pl-PL" sz="2400" b="1" dirty="0" smtClean="0">
                <a:solidFill>
                  <a:schemeClr val="tx2"/>
                </a:solidFill>
              </a:rPr>
              <a:t>DODATKOWE INFORMACJE</a:t>
            </a:r>
            <a:r>
              <a:rPr lang="pl-PL" sz="2400" dirty="0" smtClean="0">
                <a:solidFill>
                  <a:schemeClr val="tx2"/>
                </a:solidFill>
              </a:rPr>
              <a:t>: PRASA@MPIPS.GOV.PL</a:t>
            </a:r>
            <a:endParaRPr lang="sv-SE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840" y="1124744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WYDŁUŻENIE OKRESU ROZLICZENIOWEGO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</a:rPr>
              <a:t>ILE FIRM SKORZYSTAŁO?</a:t>
            </a: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328538491"/>
              </p:ext>
            </p:extLst>
          </p:nvPr>
        </p:nvGraphicFramePr>
        <p:xfrm>
          <a:off x="5748300" y="4293096"/>
          <a:ext cx="249610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" name="Obraz 7" descr="fabryka_ziel.png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20308" y="4869160"/>
            <a:ext cx="529034" cy="432048"/>
          </a:xfrm>
          <a:prstGeom prst="rect">
            <a:avLst/>
          </a:prstGeom>
        </p:spPr>
      </p:pic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328538491"/>
              </p:ext>
            </p:extLst>
          </p:nvPr>
        </p:nvGraphicFramePr>
        <p:xfrm>
          <a:off x="563724" y="4293096"/>
          <a:ext cx="249610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2328538491"/>
              </p:ext>
            </p:extLst>
          </p:nvPr>
        </p:nvGraphicFramePr>
        <p:xfrm>
          <a:off x="3156012" y="4293096"/>
          <a:ext cx="249610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pic>
        <p:nvPicPr>
          <p:cNvPr id="8" name="Obraz 7" descr="fabryka_ziel.png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35732" y="4869160"/>
            <a:ext cx="529034" cy="432048"/>
          </a:xfrm>
          <a:prstGeom prst="rect">
            <a:avLst/>
          </a:prstGeom>
        </p:spPr>
      </p:pic>
      <p:pic>
        <p:nvPicPr>
          <p:cNvPr id="22" name="Obraz 7" descr="fabryka_ziel.png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28020" y="4869160"/>
            <a:ext cx="529034" cy="432048"/>
          </a:xfrm>
          <a:prstGeom prst="rect">
            <a:avLst/>
          </a:prstGeom>
        </p:spPr>
      </p:pic>
      <p:grpSp>
        <p:nvGrpSpPr>
          <p:cNvPr id="3" name="Group 22"/>
          <p:cNvGrpSpPr/>
          <p:nvPr/>
        </p:nvGrpSpPr>
        <p:grpSpPr>
          <a:xfrm>
            <a:off x="2795972" y="2708920"/>
            <a:ext cx="3168352" cy="1579500"/>
            <a:chOff x="0" y="288039"/>
            <a:chExt cx="2496108" cy="1579500"/>
          </a:xfrm>
        </p:grpSpPr>
        <p:sp>
          <p:nvSpPr>
            <p:cNvPr id="24" name="Rounded Rectangle 23"/>
            <p:cNvSpPr/>
            <p:nvPr/>
          </p:nvSpPr>
          <p:spPr>
            <a:xfrm>
              <a:off x="0" y="288039"/>
              <a:ext cx="2496108" cy="15795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77105" y="365144"/>
              <a:ext cx="2341898" cy="1425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44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  </a:t>
              </a:r>
              <a:r>
                <a:rPr lang="pl-PL" sz="44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1075</a:t>
              </a:r>
              <a:r>
                <a:rPr lang="pl-PL" sz="18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 FIRM</a:t>
              </a:r>
              <a:br>
                <a:rPr lang="pl-PL" sz="1800" kern="1200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pl-PL" sz="18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pl-PL" sz="14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SKORZYSTAŁO Z WYDŁUŻONEGO OKRESU ROZLICZENIOWEGO</a:t>
              </a:r>
            </a:p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0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W TYM:</a:t>
              </a:r>
              <a:endParaRPr lang="pl-PL" sz="1400" b="1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USTAWA ANTYKRYZYSOWA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Picture 2" descr="C:\Users\Hania\Downloads\mpips_jpg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508104" y="6608385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 smtClean="0">
                <a:solidFill>
                  <a:schemeClr val="tx2"/>
                </a:solidFill>
              </a:rPr>
              <a:t>ŹRÓDŁO: PAŃSTWOWA INSPEKCJA PRACY</a:t>
            </a:r>
            <a:endParaRPr lang="sv-SE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840" y="1124744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WYDŁUŻENIE OKRESU ROZLICZENIOWEGO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</a:rPr>
              <a:t>JAKIE BRANŻE SKORZYSTAŁY?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USTAWA ANTYKRYZYSOWA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Picture 2" descr="C:\Users\Hania\Downloads\mpips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graphicFrame>
        <p:nvGraphicFramePr>
          <p:cNvPr id="14" name="Chart 13"/>
          <p:cNvGraphicFramePr/>
          <p:nvPr/>
        </p:nvGraphicFramePr>
        <p:xfrm>
          <a:off x="971600" y="2204864"/>
          <a:ext cx="70321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508104" y="6608385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 smtClean="0">
                <a:solidFill>
                  <a:schemeClr val="tx2"/>
                </a:solidFill>
              </a:rPr>
              <a:t>ŹRÓDŁO: PAŃSTWOWA INSPEKCJA PRACY</a:t>
            </a:r>
            <a:endParaRPr lang="sv-SE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55776" y="2276872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>
                <a:solidFill>
                  <a:schemeClr val="tx2"/>
                </a:solidFill>
              </a:rPr>
              <a:t>LICZBA FIRM</a:t>
            </a:r>
            <a:endParaRPr lang="sv-SE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840" y="1124744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WYDŁUŻENIE OKRESU ROZLICZENIOWEGO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</a:rPr>
              <a:t>JAKIE REGIONY SKORZYSTAŁY?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USTAWA ANTYKRYZYSOWA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Picture 2" descr="C:\Users\Hania\Downloads\mpips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/>
          <p:nvPr/>
        </p:nvGraphicFramePr>
        <p:xfrm>
          <a:off x="971600" y="2132856"/>
          <a:ext cx="74168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08104" y="6608385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 smtClean="0">
                <a:solidFill>
                  <a:schemeClr val="tx2"/>
                </a:solidFill>
              </a:rPr>
              <a:t>ŹRÓDŁO: PAŃSTWOWA INSPEKCJA PRACY</a:t>
            </a:r>
            <a:endParaRPr lang="sv-SE" sz="12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776" y="2276872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>
                <a:solidFill>
                  <a:schemeClr val="tx2"/>
                </a:solidFill>
              </a:rPr>
              <a:t>LICZBA FIRM</a:t>
            </a:r>
            <a:endParaRPr lang="sv-SE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840" y="1124744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WYDŁUŻENIE OKRESU ROZLICZENIOWEGO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700" dirty="0" smtClean="0">
                <a:solidFill>
                  <a:schemeClr val="accent1">
                    <a:lumMod val="75000"/>
                  </a:schemeClr>
                </a:solidFill>
              </a:rPr>
              <a:t>JAK WYBIERAŁY FIRMY?</a:t>
            </a:r>
          </a:p>
        </p:txBody>
      </p:sp>
      <p:sp>
        <p:nvSpPr>
          <p:cNvPr id="15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USTAWA ANTYKRYZYSOWA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Picture 2" descr="C:\Users\Hania\Downloads\mpips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08104" y="6608385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dirty="0" smtClean="0">
                <a:solidFill>
                  <a:schemeClr val="tx2"/>
                </a:solidFill>
              </a:rPr>
              <a:t>ŹRÓDŁO: PAŃSTWOWA INSPEKCJA PRACY</a:t>
            </a:r>
            <a:endParaRPr lang="sv-SE" sz="1200" dirty="0">
              <a:solidFill>
                <a:schemeClr val="tx2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323528" y="2276872"/>
          <a:ext cx="7992888" cy="420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6"/>
          <p:cNvSpPr txBox="1"/>
          <p:nvPr/>
        </p:nvSpPr>
        <p:spPr>
          <a:xfrm rot="19044584">
            <a:off x="-25408" y="5729931"/>
            <a:ext cx="1258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rgbClr val="FF0000"/>
                </a:solidFill>
              </a:rPr>
              <a:t>WYDŁUŻENIE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OKRESU DO:</a:t>
            </a:r>
            <a:endParaRPr lang="sv-SE" sz="1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2276872"/>
            <a:ext cx="363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>
                <a:solidFill>
                  <a:schemeClr val="tx2"/>
                </a:solidFill>
              </a:rPr>
              <a:t>LICZBA FIRM</a:t>
            </a:r>
            <a:endParaRPr lang="sv-SE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061864"/>
            <a:ext cx="9036496" cy="1143000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PROPONOWANE ROZWIĄZANIA: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122018"/>
              </p:ext>
            </p:extLst>
          </p:nvPr>
        </p:nvGraphicFramePr>
        <p:xfrm>
          <a:off x="1187624" y="1955973"/>
          <a:ext cx="6552728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ZMIANY W KODEKSIE PRACY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Hania\Downloads\mpips_jp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29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33872"/>
            <a:ext cx="9036496" cy="1143000"/>
          </a:xfrm>
        </p:spPr>
        <p:txBody>
          <a:bodyPr>
            <a:no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WYDŁUŻENIE OKRESU </a:t>
            </a:r>
            <a:b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ROZLICZENIOWEGO CZASU PRACY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ZMIANY W KODEKSIE PRACY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Hania\Downloads\mpips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grpSp>
        <p:nvGrpSpPr>
          <p:cNvPr id="22" name="Group 21"/>
          <p:cNvGrpSpPr/>
          <p:nvPr/>
        </p:nvGrpSpPr>
        <p:grpSpPr>
          <a:xfrm>
            <a:off x="4499992" y="3789040"/>
            <a:ext cx="3384376" cy="1656184"/>
            <a:chOff x="-385454" y="432843"/>
            <a:chExt cx="6867647" cy="1518342"/>
          </a:xfrm>
        </p:grpSpPr>
        <p:sp>
          <p:nvSpPr>
            <p:cNvPr id="23" name="Rounded Rectangle 22"/>
            <p:cNvSpPr/>
            <p:nvPr/>
          </p:nvSpPr>
          <p:spPr>
            <a:xfrm>
              <a:off x="-385454" y="50623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pl-PL" dirty="0" smtClean="0"/>
            </a:p>
            <a:p>
              <a:pPr algn="ctr"/>
              <a:r>
                <a:rPr lang="pl-PL" b="1" dirty="0" smtClean="0"/>
                <a:t>MAKSYMALNIE:</a:t>
              </a:r>
              <a:endParaRPr lang="pl-PL" dirty="0" smtClean="0"/>
            </a:p>
            <a:p>
              <a:pPr algn="ctr"/>
              <a:r>
                <a:rPr lang="pl-PL" sz="4000" b="1" dirty="0" smtClean="0">
                  <a:solidFill>
                    <a:srgbClr val="FF0000"/>
                  </a:solidFill>
                </a:rPr>
                <a:t>12</a:t>
              </a:r>
              <a:r>
                <a:rPr lang="pl-PL" dirty="0" smtClean="0"/>
                <a:t> MIESIĘCY</a:t>
              </a:r>
              <a:endParaRPr lang="sv-SE" dirty="0"/>
            </a:p>
          </p:txBody>
        </p:sp>
        <p:sp>
          <p:nvSpPr>
            <p:cNvPr id="24" name="Rounded Rectangle 4"/>
            <p:cNvSpPr/>
            <p:nvPr/>
          </p:nvSpPr>
          <p:spPr>
            <a:xfrm>
              <a:off x="70538" y="432843"/>
              <a:ext cx="6411655" cy="1518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dirty="0" smtClean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15616" y="3789040"/>
            <a:ext cx="3240360" cy="1656184"/>
            <a:chOff x="-385454" y="432843"/>
            <a:chExt cx="6867647" cy="1518342"/>
          </a:xfrm>
        </p:grpSpPr>
        <p:sp>
          <p:nvSpPr>
            <p:cNvPr id="30" name="Rounded Rectangle 29"/>
            <p:cNvSpPr/>
            <p:nvPr/>
          </p:nvSpPr>
          <p:spPr>
            <a:xfrm>
              <a:off x="-385454" y="506236"/>
              <a:ext cx="6867647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pl-PL" dirty="0" smtClean="0"/>
            </a:p>
            <a:p>
              <a:pPr algn="ctr"/>
              <a:r>
                <a:rPr lang="pl-PL" b="1" dirty="0" smtClean="0"/>
                <a:t>MAKSYMALNIE:</a:t>
              </a:r>
              <a:endParaRPr lang="pl-PL" dirty="0" smtClean="0"/>
            </a:p>
            <a:p>
              <a:pPr algn="ctr"/>
              <a:r>
                <a:rPr lang="sv-SE" sz="4000" b="1" dirty="0" smtClean="0">
                  <a:solidFill>
                    <a:srgbClr val="FF0000"/>
                  </a:solidFill>
                </a:rPr>
                <a:t>4</a:t>
              </a:r>
              <a:r>
                <a:rPr lang="pl-PL" sz="4000" b="1" dirty="0" smtClean="0">
                  <a:solidFill>
                    <a:srgbClr val="FF0000"/>
                  </a:solidFill>
                </a:rPr>
                <a:t> </a:t>
              </a:r>
              <a:r>
                <a:rPr lang="pl-PL" dirty="0" smtClean="0"/>
                <a:t>MIESIĄCE</a:t>
              </a:r>
              <a:endParaRPr lang="sv-SE" dirty="0"/>
            </a:p>
          </p:txBody>
        </p:sp>
        <p:sp>
          <p:nvSpPr>
            <p:cNvPr id="31" name="Rounded Rectangle 4"/>
            <p:cNvSpPr/>
            <p:nvPr/>
          </p:nvSpPr>
          <p:spPr>
            <a:xfrm>
              <a:off x="70538" y="432843"/>
              <a:ext cx="6411655" cy="1518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dirty="0" smtClean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15616" y="5730862"/>
            <a:ext cx="6624736" cy="722474"/>
            <a:chOff x="0" y="504056"/>
            <a:chExt cx="6552728" cy="1444949"/>
          </a:xfrm>
        </p:grpSpPr>
        <p:sp>
          <p:nvSpPr>
            <p:cNvPr id="33" name="Rounded Rectangle 32"/>
            <p:cNvSpPr/>
            <p:nvPr/>
          </p:nvSpPr>
          <p:spPr>
            <a:xfrm>
              <a:off x="0" y="50405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70537" y="574593"/>
              <a:ext cx="6411654" cy="1303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000" kern="1200" dirty="0" smtClean="0">
                  <a:solidFill>
                    <a:srgbClr val="FF0000"/>
                  </a:solidFill>
                </a:rPr>
                <a:t>UWAGA</a:t>
              </a:r>
              <a:r>
                <a:rPr lang="pl-PL" sz="20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: KONIECZNE POROZUMIENIE </a:t>
              </a:r>
              <a:br>
                <a:rPr lang="pl-PL" sz="2000" kern="1200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pl-PL" sz="20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Z REPREZENTANTAMI PRACOWNIKÓW</a:t>
              </a:r>
              <a:endParaRPr lang="pl-PL" sz="2000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499992" y="2706526"/>
            <a:ext cx="3240360" cy="866490"/>
            <a:chOff x="0" y="504056"/>
            <a:chExt cx="6552728" cy="1444949"/>
          </a:xfrm>
        </p:grpSpPr>
        <p:sp>
          <p:nvSpPr>
            <p:cNvPr id="21" name="Rounded Rectangle 20"/>
            <p:cNvSpPr/>
            <p:nvPr/>
          </p:nvSpPr>
          <p:spPr>
            <a:xfrm>
              <a:off x="0" y="50405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70536" y="574593"/>
              <a:ext cx="6411654" cy="13038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36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PROPOZYCJA</a:t>
              </a:r>
              <a:endParaRPr lang="pl-PL" sz="3600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15616" y="2706526"/>
            <a:ext cx="3240360" cy="866490"/>
            <a:chOff x="0" y="504056"/>
            <a:chExt cx="6552728" cy="1444949"/>
          </a:xfrm>
        </p:grpSpPr>
        <p:sp>
          <p:nvSpPr>
            <p:cNvPr id="27" name="Rounded Rectangle 26"/>
            <p:cNvSpPr/>
            <p:nvPr/>
          </p:nvSpPr>
          <p:spPr>
            <a:xfrm>
              <a:off x="0" y="50405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70536" y="574593"/>
              <a:ext cx="6411654" cy="13038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3600" dirty="0" smtClean="0">
                  <a:solidFill>
                    <a:schemeClr val="accent1">
                      <a:lumMod val="75000"/>
                    </a:schemeClr>
                  </a:solidFill>
                </a:rPr>
                <a:t>OBECNIE</a:t>
              </a:r>
              <a:endParaRPr lang="pl-PL" sz="3600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29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33872"/>
            <a:ext cx="9036496" cy="1143000"/>
          </a:xfrm>
        </p:spPr>
        <p:txBody>
          <a:bodyPr>
            <a:no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WPROWADZENIE</a:t>
            </a:r>
            <a:b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RUCHOMEGO CZASU PRACY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ZMIANY W KODEKSIE PRACY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Hania\Downloads\mpips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  <p:grpSp>
        <p:nvGrpSpPr>
          <p:cNvPr id="28" name="Group 27"/>
          <p:cNvGrpSpPr/>
          <p:nvPr/>
        </p:nvGrpSpPr>
        <p:grpSpPr>
          <a:xfrm>
            <a:off x="4499992" y="2562510"/>
            <a:ext cx="3240360" cy="866490"/>
            <a:chOff x="0" y="504056"/>
            <a:chExt cx="6552728" cy="1444949"/>
          </a:xfrm>
        </p:grpSpPr>
        <p:sp>
          <p:nvSpPr>
            <p:cNvPr id="29" name="Rounded Rectangle 28"/>
            <p:cNvSpPr/>
            <p:nvPr/>
          </p:nvSpPr>
          <p:spPr>
            <a:xfrm>
              <a:off x="0" y="50405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70536" y="574593"/>
              <a:ext cx="6411654" cy="13038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3600" kern="1200" dirty="0" smtClean="0">
                  <a:solidFill>
                    <a:schemeClr val="accent1">
                      <a:lumMod val="75000"/>
                    </a:schemeClr>
                  </a:solidFill>
                </a:rPr>
                <a:t>PROPOZYCJA</a:t>
              </a:r>
              <a:endParaRPr lang="pl-PL" sz="3600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99992" y="3645024"/>
            <a:ext cx="3240360" cy="1512168"/>
            <a:chOff x="-385454" y="432843"/>
            <a:chExt cx="7023730" cy="1518342"/>
          </a:xfrm>
        </p:grpSpPr>
        <p:sp>
          <p:nvSpPr>
            <p:cNvPr id="32" name="Rounded Rectangle 31"/>
            <p:cNvSpPr/>
            <p:nvPr/>
          </p:nvSpPr>
          <p:spPr>
            <a:xfrm>
              <a:off x="-385454" y="432843"/>
              <a:ext cx="7023730" cy="1518342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pl-PL" dirty="0" smtClean="0"/>
            </a:p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b="1" dirty="0" smtClean="0">
                  <a:solidFill>
                    <a:schemeClr val="accent1">
                      <a:lumMod val="75000"/>
                    </a:schemeClr>
                  </a:solidFill>
                </a:rPr>
                <a:t>I   </a:t>
              </a:r>
              <a:r>
                <a:rPr lang="pl-PL" dirty="0" smtClean="0">
                  <a:solidFill>
                    <a:schemeClr val="accent1">
                      <a:lumMod val="75000"/>
                    </a:schemeClr>
                  </a:solidFill>
                </a:rPr>
                <a:t>RÓŻNE GODZINY PRACY</a:t>
              </a:r>
              <a:br>
                <a:rPr lang="pl-PL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pl-PL" b="1" dirty="0" smtClean="0">
                  <a:solidFill>
                    <a:schemeClr val="accent1">
                      <a:lumMod val="75000"/>
                    </a:schemeClr>
                  </a:solidFill>
                </a:rPr>
                <a:t>II  </a:t>
              </a:r>
              <a:r>
                <a:rPr lang="pl-PL" dirty="0" smtClean="0">
                  <a:solidFill>
                    <a:schemeClr val="accent1">
                      <a:lumMod val="75000"/>
                    </a:schemeClr>
                  </a:solidFill>
                </a:rPr>
                <a:t>RUCHOME GODZINY PRACY</a:t>
              </a:r>
              <a:br>
                <a:rPr lang="pl-PL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pl-PL" b="1" dirty="0" smtClean="0">
                  <a:solidFill>
                    <a:schemeClr val="accent1">
                      <a:lumMod val="75000"/>
                    </a:schemeClr>
                  </a:solidFill>
                </a:rPr>
                <a:t>III </a:t>
              </a:r>
              <a:r>
                <a:rPr lang="pl-PL" dirty="0" smtClean="0">
                  <a:solidFill>
                    <a:schemeClr val="accent1">
                      <a:lumMod val="75000"/>
                    </a:schemeClr>
                  </a:solidFill>
                </a:rPr>
                <a:t>MIKS OBU ROZWIĄZAŃ</a:t>
              </a:r>
              <a:endParaRPr lang="pl-PL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3" name="Rounded Rectangle 4"/>
            <p:cNvSpPr/>
            <p:nvPr/>
          </p:nvSpPr>
          <p:spPr>
            <a:xfrm>
              <a:off x="70538" y="432843"/>
              <a:ext cx="6411655" cy="1518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dirty="0" smtClean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115616" y="5370822"/>
            <a:ext cx="6624736" cy="722474"/>
            <a:chOff x="0" y="504056"/>
            <a:chExt cx="6552728" cy="1444949"/>
          </a:xfrm>
        </p:grpSpPr>
        <p:sp>
          <p:nvSpPr>
            <p:cNvPr id="38" name="Rounded Rectangle 37"/>
            <p:cNvSpPr/>
            <p:nvPr/>
          </p:nvSpPr>
          <p:spPr>
            <a:xfrm>
              <a:off x="0" y="50405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Rounded Rectangle 4"/>
            <p:cNvSpPr/>
            <p:nvPr/>
          </p:nvSpPr>
          <p:spPr>
            <a:xfrm>
              <a:off x="70537" y="574593"/>
              <a:ext cx="6411654" cy="1303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000" dirty="0" smtClean="0">
                  <a:solidFill>
                    <a:srgbClr val="FF0000"/>
                  </a:solidFill>
                </a:rPr>
                <a:t>UWAGA</a:t>
              </a:r>
              <a:r>
                <a:rPr lang="pl-PL" sz="2000" dirty="0" smtClean="0">
                  <a:solidFill>
                    <a:schemeClr val="accent1">
                      <a:lumMod val="75000"/>
                    </a:schemeClr>
                  </a:solidFill>
                </a:rPr>
                <a:t>: KONIECZNE POROZUMIENIE </a:t>
              </a:r>
              <a:br>
                <a:rPr lang="pl-PL" sz="2000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pl-PL" sz="2000" dirty="0" smtClean="0">
                  <a:solidFill>
                    <a:schemeClr val="accent1">
                      <a:lumMod val="75000"/>
                    </a:schemeClr>
                  </a:solidFill>
                </a:rPr>
                <a:t>Z REPREZENTANTAMI PRACOWNIKÓW</a:t>
              </a:r>
              <a:endParaRPr lang="pl-PL" sz="2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115616" y="2562510"/>
            <a:ext cx="3240360" cy="866490"/>
            <a:chOff x="0" y="504056"/>
            <a:chExt cx="6552728" cy="1444949"/>
          </a:xfrm>
        </p:grpSpPr>
        <p:sp>
          <p:nvSpPr>
            <p:cNvPr id="41" name="Rounded Rectangle 40"/>
            <p:cNvSpPr/>
            <p:nvPr/>
          </p:nvSpPr>
          <p:spPr>
            <a:xfrm>
              <a:off x="0" y="504056"/>
              <a:ext cx="6552728" cy="1444949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70536" y="574593"/>
              <a:ext cx="6411654" cy="13038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3600" dirty="0" smtClean="0">
                  <a:solidFill>
                    <a:schemeClr val="accent1">
                      <a:lumMod val="75000"/>
                    </a:schemeClr>
                  </a:solidFill>
                </a:rPr>
                <a:t>OBECNIE</a:t>
              </a:r>
              <a:endParaRPr lang="pl-PL" sz="3600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115616" y="3645024"/>
            <a:ext cx="3240360" cy="1512168"/>
            <a:chOff x="-385454" y="432843"/>
            <a:chExt cx="7023730" cy="1518342"/>
          </a:xfrm>
        </p:grpSpPr>
        <p:sp>
          <p:nvSpPr>
            <p:cNvPr id="44" name="Rounded Rectangle 43"/>
            <p:cNvSpPr/>
            <p:nvPr/>
          </p:nvSpPr>
          <p:spPr>
            <a:xfrm>
              <a:off x="-385454" y="432843"/>
              <a:ext cx="7023730" cy="1518342"/>
            </a:xfrm>
            <a:prstGeom prst="round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pl-PL" dirty="0" smtClean="0"/>
            </a:p>
            <a:p>
              <a:pPr algn="ctr"/>
              <a:r>
                <a:rPr lang="pl-PL" dirty="0" smtClean="0"/>
                <a:t>BRAK </a:t>
              </a:r>
              <a:br>
                <a:rPr lang="pl-PL" dirty="0" smtClean="0"/>
              </a:br>
              <a:r>
                <a:rPr lang="pl-PL" dirty="0" smtClean="0"/>
                <a:t>REGULACJI</a:t>
              </a:r>
            </a:p>
          </p:txBody>
        </p:sp>
        <p:sp>
          <p:nvSpPr>
            <p:cNvPr id="45" name="Rounded Rectangle 4"/>
            <p:cNvSpPr/>
            <p:nvPr/>
          </p:nvSpPr>
          <p:spPr>
            <a:xfrm>
              <a:off x="70538" y="432843"/>
              <a:ext cx="6411655" cy="15183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dirty="0" smtClean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29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47754990"/>
              </p:ext>
            </p:extLst>
          </p:nvPr>
        </p:nvGraphicFramePr>
        <p:xfrm>
          <a:off x="251520" y="1628800"/>
          <a:ext cx="871296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>
            <a:spLocks noGrp="1" noChangeAspect="1"/>
          </p:cNvSpPr>
          <p:nvPr>
            <p:ph type="title"/>
          </p:nvPr>
        </p:nvSpPr>
        <p:spPr>
          <a:xfrm>
            <a:off x="0" y="0"/>
            <a:ext cx="5796136" cy="908720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pl-PL" sz="2800" dirty="0" smtClean="0">
                <a:solidFill>
                  <a:schemeClr val="bg1"/>
                </a:solidFill>
              </a:rPr>
              <a:t> ZMIANY W KODEKSIE PRACY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7" name="Picture 2" descr="C:\Users\Hania\Downloads\mpips_jp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09241" y="44624"/>
            <a:ext cx="3734759" cy="7969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169</Words>
  <Application>Microsoft Office PowerPoint</Application>
  <PresentationFormat>Pokaz na ekranie (4:3)</PresentationFormat>
  <Paragraphs>67</Paragraphs>
  <Slides>10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Office Theme</vt:lpstr>
      <vt:lpstr>Prezentacja programu PowerPoint</vt:lpstr>
      <vt:lpstr>WYDŁUŻENIE OKRESU ROZLICZENIOWEGO ILE FIRM SKORZYSTAŁO?</vt:lpstr>
      <vt:lpstr>WYDŁUŻENIE OKRESU ROZLICZENIOWEGO JAKIE BRANŻE SKORZYSTAŁY?</vt:lpstr>
      <vt:lpstr>WYDŁUŻENIE OKRESU ROZLICZENIOWEGO JAKIE REGIONY SKORZYSTAŁY?</vt:lpstr>
      <vt:lpstr>WYDŁUŻENIE OKRESU ROZLICZENIOWEGO JAK WYBIERAŁY FIRMY?</vt:lpstr>
      <vt:lpstr>PROPONOWANE ROZWIĄZANIA:</vt:lpstr>
      <vt:lpstr>WYDŁUŻENIE OKRESU  ROZLICZENIOWEGO CZASU PRACY</vt:lpstr>
      <vt:lpstr>WPROWADZENIE RUCHOMEGO CZASU PRACY</vt:lpstr>
      <vt:lpstr> ZMIANY W KODEKSIE PRACY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Hania</dc:creator>
  <cp:lastModifiedBy>operator7</cp:lastModifiedBy>
  <cp:revision>16</cp:revision>
  <dcterms:created xsi:type="dcterms:W3CDTF">2012-11-16T08:14:23Z</dcterms:created>
  <dcterms:modified xsi:type="dcterms:W3CDTF">2013-04-18T09:24:05Z</dcterms:modified>
</cp:coreProperties>
</file>